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61" r:id="rId3"/>
    <p:sldId id="943" r:id="rId4"/>
    <p:sldId id="652" r:id="rId5"/>
    <p:sldId id="956" r:id="rId6"/>
    <p:sldId id="992" r:id="rId7"/>
    <p:sldId id="258" r:id="rId8"/>
    <p:sldId id="974" r:id="rId9"/>
    <p:sldId id="990" r:id="rId10"/>
    <p:sldId id="99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96"/>
    <p:restoredTop sz="91870"/>
  </p:normalViewPr>
  <p:slideViewPr>
    <p:cSldViewPr snapToGrid="0">
      <p:cViewPr varScale="1">
        <p:scale>
          <a:sx n="77" d="100"/>
          <a:sy n="77" d="100"/>
        </p:scale>
        <p:origin x="86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F05A83-37E1-664C-A8BA-34D4E32B58A2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83FA21-73EE-7D48-956F-DD5B4A093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916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0705CD-2898-734A-B6E3-AD4C970E3EF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1087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0705CD-2898-734A-B6E3-AD4C970E3EF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6554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0705CD-2898-734A-B6E3-AD4C970E3EF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7723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0705CD-2898-734A-B6E3-AD4C970E3EF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4659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0705CD-2898-734A-B6E3-AD4C970E3EF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2175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CA8DC-1056-CBD1-EAC3-B6BB2D5524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A60490-57DA-7D1D-2F05-A63A1F2301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077CF6-A812-8638-9521-43D23CE38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D0B30-2029-F941-A117-4690877D4EBD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890BD9-3024-E639-2BE5-C28140761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FB050C-4A69-D490-BD24-593338AD1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1C9B4-D9D4-A043-A1F3-883A7C597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424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45BCD-79D8-7CF2-F88E-76A3101DE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81C2A7-DE74-F308-C612-6198C075FF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C6B88C-A664-782E-83F9-9570E4A51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D0B30-2029-F941-A117-4690877D4EBD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FA74E-D578-890B-7DE8-6BCCA035A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EDCB48-C7DF-C08F-C1BA-3C66A7ECC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1C9B4-D9D4-A043-A1F3-883A7C597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19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7E4DFC-7B56-D877-995E-6EF16005B9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31F312-6819-2ABE-F7F9-C620744AEB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C8060D-D126-59AA-5356-97CE13D87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D0B30-2029-F941-A117-4690877D4EBD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4295E2-8A2C-3D20-6A44-694BB3D1F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A2E8D4-5294-00C5-E550-4F5C0B385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1C9B4-D9D4-A043-A1F3-883A7C597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433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STER_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 hasCustomPrompt="1"/>
          </p:nvPr>
        </p:nvSpPr>
        <p:spPr>
          <a:xfrm>
            <a:off x="609600" y="609600"/>
            <a:ext cx="10363200" cy="12192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sz="3200" dirty="0">
                <a:solidFill>
                  <a:srgbClr val="000000"/>
                </a:solidFill>
              </a:defRPr>
            </a:lvl1pPr>
          </a:lstStyle>
          <a:p>
            <a:pPr marL="0" indent="0">
              <a:buNone/>
            </a:pPr>
            <a:endParaRPr lang="en-US" sz="3200" dirty="0"/>
          </a:p>
        </p:txBody>
      </p:sp>
      <p:sp>
        <p:nvSpPr>
          <p:cNvPr id="3" name="Text 0"/>
          <p:cNvSpPr>
            <a:spLocks noGrp="1"/>
          </p:cNvSpPr>
          <p:nvPr>
            <p:ph type="body" idx="101" hasCustomPrompt="1"/>
          </p:nvPr>
        </p:nvSpPr>
        <p:spPr>
          <a:xfrm>
            <a:off x="609600" y="1219200"/>
            <a:ext cx="10363200" cy="54864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sz="2400" dirty="0">
                <a:solidFill>
                  <a:srgbClr val="000000"/>
                </a:solidFill>
              </a:defRPr>
            </a:lvl1pPr>
          </a:lstStyle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90470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6E02B-E1AD-A76D-2378-151A8713B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12AE17-2A4D-5EE8-DC5D-7627796522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EE9359-CAE2-19D9-6D4E-D14100B84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D0B30-2029-F941-A117-4690877D4EBD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27A87A-3BF1-369B-28C7-DB104B6D3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E88463-E050-4C2E-E3A6-286228E43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1C9B4-D9D4-A043-A1F3-883A7C597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666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8CC67-CC4D-937A-CB1A-14F89366E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C09F95-ADFA-D553-2042-5E8B02B822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734950-BFF7-64B3-E221-0A44C6373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D0B30-2029-F941-A117-4690877D4EBD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630626-8042-F897-E6EF-AD7F977C3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61C7CB-600D-5542-DD99-737FBBCDC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1C9B4-D9D4-A043-A1F3-883A7C597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632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E1A1C-D450-AFBD-CD2C-02433C8A9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3E4C57-F948-2374-1F4A-3DA94E5CAC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75397A-C738-6C4C-EE68-00833D5A23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E7DA73-C952-BEE3-1F97-93A2AE580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D0B30-2029-F941-A117-4690877D4EBD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AD5F2E-0B93-4F94-D320-14B20E4AC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D4A94E-D52E-A219-47C0-98AA3ABE8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1C9B4-D9D4-A043-A1F3-883A7C597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133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10B38-1590-D42A-06AD-5E778EEAC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552179-CDCA-50C6-7B41-C84FCE984F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BD253A-99F9-EBD2-347B-D4533DCF79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87774F-8FB4-7D59-D920-1235AE6D69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702B73-2938-BCE3-C573-92C3CA6BB2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BECA2B-89C8-FC60-744E-035534D41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D0B30-2029-F941-A117-4690877D4EBD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A9C5CA-A01F-8636-E623-7DB9ED663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93E39A-545D-036C-B6AD-E0C85671F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1C9B4-D9D4-A043-A1F3-883A7C597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075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49102-871D-ED73-7525-972FB1FF9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3DEDFE-3894-C87B-0A50-535A5E9C1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D0B30-2029-F941-A117-4690877D4EBD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A3A40C-37F2-8D9B-F72D-EC35A6C40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5B76DD-0C65-0EE3-5FE8-9AD92AEFE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1C9B4-D9D4-A043-A1F3-883A7C597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128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6CB3F3-6619-17FC-DC74-D79A56B60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D0B30-2029-F941-A117-4690877D4EBD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57ADF3-AF6C-052A-EDB1-03671BF75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792975-6F4F-FFDA-525E-1E6B1DCEF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1C9B4-D9D4-A043-A1F3-883A7C597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641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63C6D-D5E7-7C6E-37E1-7E5D3F306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C9671-82E6-989C-D232-D622BA7F3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D967E6-452E-D5F2-D0B0-A6BCF4488E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C20B00-6D1E-705A-DAF6-8D0EB98C1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D0B30-2029-F941-A117-4690877D4EBD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69DC6F-5615-E1E3-783C-407A43CC1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077625-580B-00F7-2855-16B4E0B49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1C9B4-D9D4-A043-A1F3-883A7C597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413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233A0-7AA3-B870-2EBD-6985F2EFC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9BF757-9CE2-4F64-8FEA-0FEE7E6CC4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EB32B8-0185-C4BC-367F-F3B5B60378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F61E58-BDDD-34F7-B6A3-F8B5271D6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D0B30-2029-F941-A117-4690877D4EBD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9BADB8-9D4C-4A42-C80C-6A31B8255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6475AD-E80E-841E-90E9-2888DC031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1C9B4-D9D4-A043-A1F3-883A7C597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34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D2795A-68B9-3465-1165-99781406A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FCD06F-7420-9FB8-2DDF-C8F206C1F5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E05432-4908-2C10-81BC-68FCDA5103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DD0B30-2029-F941-A117-4690877D4EBD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A12BDC-F4E6-25A5-63ED-CADD67ED2F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A2D38A-28B6-A524-95D6-57D4F92C9C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1C9B4-D9D4-A043-A1F3-883A7C597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117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vecteezy.com/vector-art/173239-sample-money-vector-illustration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franchise-uk.co.uk/advice-uk/franchise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5A59F003-E00A-43F9-91DC-CC54E3B874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3D wooden cubes with one orange cube suspended in mid-air">
            <a:extLst>
              <a:ext uri="{FF2B5EF4-FFF2-40B4-BE49-F238E27FC236}">
                <a16:creationId xmlns:a16="http://schemas.microsoft.com/office/drawing/2014/main" id="{61AB7148-46E7-DA98-714A-2C10F9CBC0A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9091" t="17123" b="6268"/>
          <a:stretch/>
        </p:blipFill>
        <p:spPr>
          <a:xfrm>
            <a:off x="20" y="10"/>
            <a:ext cx="12191981" cy="685799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D74A4382-E3AD-430A-9A1F-DFA3E0E77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799865" y="-1524511"/>
            <a:ext cx="4592270" cy="12192001"/>
          </a:xfrm>
          <a:prstGeom prst="rect">
            <a:avLst/>
          </a:prstGeom>
          <a:gradFill>
            <a:gsLst>
              <a:gs pos="35000">
                <a:schemeClr val="tx1">
                  <a:alpha val="46000"/>
                </a:schemeClr>
              </a:gs>
              <a:gs pos="21000">
                <a:schemeClr val="tx1">
                  <a:alpha val="30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>
                  <a:alpha val="90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A881D4-9C87-A7BD-6D23-061B5651BB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4553" y="3091928"/>
            <a:ext cx="9078562" cy="2387600"/>
          </a:xfrm>
        </p:spPr>
        <p:txBody>
          <a:bodyPr>
            <a:normAutofit/>
          </a:bodyPr>
          <a:lstStyle/>
          <a:p>
            <a:pPr algn="l"/>
            <a:r>
              <a:rPr lang="en-US" sz="6600">
                <a:solidFill>
                  <a:schemeClr val="bg1"/>
                </a:solidFill>
              </a:rPr>
              <a:t>Franchise as Another Form of Ownership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79F40191-0F44-4FD1-82CC-ACB507C14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575039"/>
            <a:ext cx="9785897" cy="685800"/>
          </a:xfrm>
          <a:prstGeom prst="roundRect">
            <a:avLst>
              <a:gd name="adj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673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8C964-D3FA-0EF0-0F7E-78469A8A3A07}"/>
              </a:ext>
            </a:extLst>
          </p:cNvPr>
          <p:cNvSpPr>
            <a:spLocks noGrp="1"/>
          </p:cNvSpPr>
          <p:nvPr>
            <p:ph type="title" idx="100"/>
          </p:nvPr>
        </p:nvSpPr>
        <p:spPr>
          <a:xfrm>
            <a:off x="609600" y="609600"/>
            <a:ext cx="10363200" cy="609600"/>
          </a:xfrm>
        </p:spPr>
        <p:txBody>
          <a:bodyPr/>
          <a:lstStyle/>
          <a:p>
            <a:r>
              <a:rPr lang="en-US" dirty="0"/>
              <a:t>McDonald’s as a Franchise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41C0DC9-252C-55D7-BCAC-1F684FADF789}"/>
              </a:ext>
            </a:extLst>
          </p:cNvPr>
          <p:cNvSpPr txBox="1">
            <a:spLocks/>
          </p:cNvSpPr>
          <p:nvPr/>
        </p:nvSpPr>
        <p:spPr>
          <a:xfrm>
            <a:off x="480059" y="246888"/>
            <a:ext cx="10299847" cy="2852122"/>
          </a:xfrm>
        </p:spPr>
        <p:txBody>
          <a:bodyPr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050" dirty="0"/>
          </a:p>
        </p:txBody>
      </p:sp>
      <p:pic>
        <p:nvPicPr>
          <p:cNvPr id="6" name="Picture 2" descr="My (Our) Assignment – Keep swimmin'">
            <a:extLst>
              <a:ext uri="{FF2B5EF4-FFF2-40B4-BE49-F238E27FC236}">
                <a16:creationId xmlns:a16="http://schemas.microsoft.com/office/drawing/2014/main" id="{DAF17675-BC3F-6032-A137-DB55BBB77E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16973" y="246888"/>
            <a:ext cx="5486400" cy="548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55A08A8-C746-1781-29AB-32DBEE298D5A}"/>
              </a:ext>
            </a:extLst>
          </p:cNvPr>
          <p:cNvSpPr>
            <a:spLocks noGrp="1"/>
          </p:cNvSpPr>
          <p:nvPr>
            <p:ph type="body" idx="101"/>
          </p:nvPr>
        </p:nvSpPr>
        <p:spPr>
          <a:xfrm>
            <a:off x="924887" y="1320099"/>
            <a:ext cx="4876800" cy="5486400"/>
          </a:xfrm>
        </p:spPr>
        <p:txBody>
          <a:bodyPr/>
          <a:lstStyle/>
          <a:p>
            <a:r>
              <a:rPr lang="en-US" dirty="0"/>
              <a:t>Go to Ed puzzle posted on Google Classroom and complete the video on How much money you can make if you owned the McDonald’s franchise.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6490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BD4994-C70B-98DC-631C-01EEF598B1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688" y="3637421"/>
            <a:ext cx="11582400" cy="2324468"/>
          </a:xfrm>
        </p:spPr>
        <p:txBody>
          <a:bodyPr>
            <a:normAutofit fontScale="85000" lnSpcReduction="20000"/>
          </a:bodyPr>
          <a:lstStyle/>
          <a:p>
            <a:r>
              <a:rPr lang="en-US" sz="3600" dirty="0">
                <a:latin typeface="+mj-lt"/>
              </a:rPr>
              <a:t>What is a F</a:t>
            </a:r>
            <a:r>
              <a:rPr lang="en-US" sz="3600" dirty="0">
                <a:latin typeface="+mj-lt"/>
                <a:cs typeface="Calibri Light" panose="020F0302020204030204" pitchFamily="34" charset="0"/>
              </a:rPr>
              <a:t>ranchise</a:t>
            </a:r>
          </a:p>
          <a:p>
            <a:r>
              <a:rPr lang="en-US" sz="3600" dirty="0">
                <a:latin typeface="+mj-lt"/>
                <a:cs typeface="Calibri Light" panose="020F0302020204030204" pitchFamily="34" charset="0"/>
              </a:rPr>
              <a:t>Cost to owning a Franchise</a:t>
            </a:r>
          </a:p>
          <a:p>
            <a:r>
              <a:rPr lang="en-US" sz="3600" dirty="0">
                <a:latin typeface="+mj-lt"/>
                <a:cs typeface="Calibri Light" panose="020F0302020204030204" pitchFamily="34" charset="0"/>
              </a:rPr>
              <a:t>Explain the advantages and disadvantages of franchising</a:t>
            </a:r>
          </a:p>
          <a:p>
            <a:r>
              <a:rPr lang="en-US" sz="3600" dirty="0">
                <a:latin typeface="+mj-lt"/>
                <a:ea typeface="+mn-ea"/>
                <a:cs typeface="Calibri Light" panose="020F0302020204030204" pitchFamily="34" charset="0"/>
              </a:rPr>
              <a:t>Importance of a Franchise Disclosure Document </a:t>
            </a:r>
          </a:p>
          <a:p>
            <a:r>
              <a:rPr lang="en-US" sz="3600" dirty="0">
                <a:latin typeface="+mj-lt"/>
                <a:cs typeface="Calibri Light" panose="020F0302020204030204" pitchFamily="34" charset="0"/>
              </a:rPr>
              <a:t>What is a Franchise Agreement</a:t>
            </a:r>
            <a:endParaRPr lang="en-US" sz="4000" dirty="0">
              <a:latin typeface="Calibri Light"/>
              <a:ea typeface="+mn-ea"/>
              <a:cs typeface="Calibri Light"/>
            </a:endParaRPr>
          </a:p>
          <a:p>
            <a:pPr marL="0" indent="0" algn="ctr">
              <a:buNone/>
            </a:pPr>
            <a:endParaRPr lang="en-US" sz="3600" dirty="0">
              <a:latin typeface="+mj-lt"/>
            </a:endParaRPr>
          </a:p>
        </p:txBody>
      </p:sp>
      <p:pic>
        <p:nvPicPr>
          <p:cNvPr id="9218" name="Picture 2" descr="Curriculum — Learning Objectives">
            <a:extLst>
              <a:ext uri="{FF2B5EF4-FFF2-40B4-BE49-F238E27FC236}">
                <a16:creationId xmlns:a16="http://schemas.microsoft.com/office/drawing/2014/main" id="{376C477D-6091-08B2-A68F-EC7E66207A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0057" y="307667"/>
            <a:ext cx="6711886" cy="3121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7103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566" name="Rectangle 23565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44" name="Picture 4" descr="4 Steps to Brainstorming a Great New Business Idea">
            <a:extLst>
              <a:ext uri="{FF2B5EF4-FFF2-40B4-BE49-F238E27FC236}">
                <a16:creationId xmlns:a16="http://schemas.microsoft.com/office/drawing/2014/main" id="{82BEF857-ACB7-F104-DC42-CCD12B13D1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66" r="11622"/>
          <a:stretch/>
        </p:blipFill>
        <p:spPr bwMode="auto">
          <a:xfrm>
            <a:off x="-79312" y="507865"/>
            <a:ext cx="8113902" cy="5754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568" name="Rectangle 23567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554" name="Content Placeholder 4">
            <a:extLst>
              <a:ext uri="{FF2B5EF4-FFF2-40B4-BE49-F238E27FC236}">
                <a16:creationId xmlns:a16="http://schemas.microsoft.com/office/drawing/2014/main" id="{3BFDE040-CE37-8D40-B244-C71C9AAE4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13900" y="603514"/>
            <a:ext cx="3870836" cy="5754614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sz="2400" dirty="0">
                <a:latin typeface="+mj-lt"/>
                <a:ea typeface="MS PGothic" charset="0"/>
                <a:cs typeface="Calibri" panose="020F0502020204030204" pitchFamily="34" charset="0"/>
              </a:rPr>
              <a:t>When you imagine starting a new business, the process of developing your own business idea and the ownership type can be daunting.</a:t>
            </a:r>
          </a:p>
          <a:p>
            <a:pPr marL="0" indent="0">
              <a:buNone/>
              <a:defRPr/>
            </a:pPr>
            <a:r>
              <a:rPr lang="en-US" sz="2400" dirty="0">
                <a:latin typeface="+mj-lt"/>
                <a:ea typeface="MS PGothic" charset="0"/>
                <a:cs typeface="Calibri" panose="020F0502020204030204" pitchFamily="34" charset="0"/>
              </a:rPr>
              <a:t>What three type of ownership have we learned about?</a:t>
            </a:r>
          </a:p>
          <a:p>
            <a:pPr marL="0" indent="0">
              <a:buNone/>
              <a:defRPr/>
            </a:pPr>
            <a:r>
              <a:rPr lang="en-US" sz="2400" dirty="0">
                <a:latin typeface="+mj-lt"/>
                <a:ea typeface="MS PGothic" charset="0"/>
                <a:cs typeface="Calibri" panose="020F0502020204030204" pitchFamily="34" charset="0"/>
              </a:rPr>
              <a:t> - Sole Proprietorship</a:t>
            </a:r>
          </a:p>
          <a:p>
            <a:pPr marL="0" indent="0">
              <a:buNone/>
              <a:defRPr/>
            </a:pPr>
            <a:r>
              <a:rPr lang="en-US" sz="2400" dirty="0">
                <a:latin typeface="+mj-lt"/>
                <a:ea typeface="MS PGothic" charset="0"/>
                <a:cs typeface="Calibri" panose="020F0502020204030204" pitchFamily="34" charset="0"/>
              </a:rPr>
              <a:t> - Partnership</a:t>
            </a:r>
          </a:p>
          <a:p>
            <a:pPr marL="0" indent="0">
              <a:buNone/>
              <a:defRPr/>
            </a:pPr>
            <a:r>
              <a:rPr lang="en-US" sz="2400" dirty="0">
                <a:latin typeface="+mj-lt"/>
                <a:ea typeface="MS PGothic" charset="0"/>
                <a:cs typeface="Calibri" panose="020F0502020204030204" pitchFamily="34" charset="0"/>
              </a:rPr>
              <a:t> - Corporations</a:t>
            </a:r>
          </a:p>
          <a:p>
            <a:pPr marL="0" indent="0">
              <a:buNone/>
              <a:defRPr/>
            </a:pPr>
            <a:endParaRPr lang="en-US" sz="2000" dirty="0">
              <a:latin typeface="+mj-lt"/>
              <a:ea typeface="MS PGothic" charset="0"/>
              <a:cs typeface="Calibri" panose="020F0502020204030204" pitchFamily="34" charset="0"/>
            </a:endParaRPr>
          </a:p>
          <a:p>
            <a:pPr marL="0" indent="0" algn="ctr">
              <a:buNone/>
              <a:defRPr/>
            </a:pPr>
            <a:r>
              <a:rPr lang="en-US" sz="2400" b="1" dirty="0">
                <a:latin typeface="+mj-lt"/>
                <a:ea typeface="MS PGothic" charset="0"/>
                <a:cs typeface="Calibri" panose="020F0502020204030204" pitchFamily="34" charset="0"/>
              </a:rPr>
              <a:t>Another Great Option for you is a Franchise.  </a:t>
            </a:r>
          </a:p>
          <a:p>
            <a:pPr marL="0" indent="0">
              <a:buNone/>
              <a:defRPr/>
            </a:pPr>
            <a:endParaRPr lang="en-US" sz="2000" dirty="0">
              <a:latin typeface="+mj-lt"/>
              <a:ea typeface="MS PGothic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7424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3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3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35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E4429-9091-3F2A-D534-DC2FEB203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780" y="1230045"/>
            <a:ext cx="5455920" cy="195684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dirty="0"/>
              <a:t>Table Talk Activity</a:t>
            </a:r>
            <a:br>
              <a:rPr lang="en-US" sz="5400" dirty="0"/>
            </a:b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92BA38-F328-5879-138D-1B2465DE24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872899"/>
            <a:ext cx="4243589" cy="3320668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400" dirty="0"/>
              <a:t>What is a Franchise?</a:t>
            </a:r>
          </a:p>
          <a:p>
            <a:r>
              <a:rPr lang="en-US" sz="2400" dirty="0"/>
              <a:t>Discuss at your table for 1 minute.  </a:t>
            </a:r>
          </a:p>
          <a:p>
            <a:r>
              <a:rPr lang="en-US" sz="2400" dirty="0"/>
              <a:t>Mrs. Vetter will call on one or more table to respond.</a:t>
            </a:r>
          </a:p>
        </p:txBody>
      </p:sp>
      <p:pic>
        <p:nvPicPr>
          <p:cNvPr id="2054" name="Picture 6" descr="Table Talk">
            <a:extLst>
              <a:ext uri="{FF2B5EF4-FFF2-40B4-BE49-F238E27FC236}">
                <a16:creationId xmlns:a16="http://schemas.microsoft.com/office/drawing/2014/main" id="{D368DC5C-3C8D-B4C4-101A-C129320731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8906" y="581510"/>
            <a:ext cx="6046270" cy="340139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Teamwork Stock Illustrations – 811,743 ...">
            <a:extLst>
              <a:ext uri="{FF2B5EF4-FFF2-40B4-BE49-F238E27FC236}">
                <a16:creationId xmlns:a16="http://schemas.microsoft.com/office/drawing/2014/main" id="{0BF1D409-05C8-2808-25D1-2C11051225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6167" y="3602510"/>
            <a:ext cx="2591057" cy="259105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1275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563" name="Rectangle 2356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The Franchise Business Model 101 | Franchise Business Review">
            <a:extLst>
              <a:ext uri="{FF2B5EF4-FFF2-40B4-BE49-F238E27FC236}">
                <a16:creationId xmlns:a16="http://schemas.microsoft.com/office/drawing/2014/main" id="{DA89CF89-7E4D-0CBF-08A9-694D3668E9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86" b="3"/>
          <a:stretch/>
        </p:blipFill>
        <p:spPr bwMode="auto">
          <a:xfrm>
            <a:off x="1" y="10"/>
            <a:ext cx="966964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564" name="Rectangle 23563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4AE0D23-AC97-0B9F-8AF3-A67BCFCC7DE3}"/>
              </a:ext>
            </a:extLst>
          </p:cNvPr>
          <p:cNvSpPr txBox="1"/>
          <p:nvPr/>
        </p:nvSpPr>
        <p:spPr>
          <a:xfrm>
            <a:off x="7531610" y="365125"/>
            <a:ext cx="4392166" cy="189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4000" dirty="0">
                <a:latin typeface="+mj-lt"/>
                <a:ea typeface="+mj-ea"/>
                <a:cs typeface="+mj-cs"/>
              </a:rPr>
              <a:t>What is a Franchise?</a:t>
            </a:r>
          </a:p>
        </p:txBody>
      </p:sp>
      <p:sp>
        <p:nvSpPr>
          <p:cNvPr id="23554" name="Content Placeholder 4">
            <a:extLst>
              <a:ext uri="{FF2B5EF4-FFF2-40B4-BE49-F238E27FC236}">
                <a16:creationId xmlns:a16="http://schemas.microsoft.com/office/drawing/2014/main" id="{3BFDE040-CE37-8D40-B244-C71C9AAE4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91136" y="1922137"/>
            <a:ext cx="3822189" cy="3742762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marL="0" indent="0">
              <a:buNone/>
              <a:defRPr/>
            </a:pPr>
            <a:r>
              <a:rPr lang="en-US" b="1" u="sng" dirty="0">
                <a:solidFill>
                  <a:srgbClr val="FF0000"/>
                </a:solidFill>
              </a:rPr>
              <a:t>Franchise</a:t>
            </a:r>
            <a:r>
              <a:rPr lang="en-US" dirty="0"/>
              <a:t>: a licensing arrangement under which an owner licenses its operations in a set location —along with its name, trademark, products, branding, marketing and knowledge—in exchange for a franchise fee.</a:t>
            </a:r>
          </a:p>
          <a:p>
            <a:pPr marL="0">
              <a:defRPr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10706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569" name="Rectangle 23568">
            <a:extLst>
              <a:ext uri="{FF2B5EF4-FFF2-40B4-BE49-F238E27FC236}">
                <a16:creationId xmlns:a16="http://schemas.microsoft.com/office/drawing/2014/main" id="{B6FACB3C-9069-4791-BC5C-0DB7CD19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71" name="Rectangle 23570">
            <a:extLst>
              <a:ext uri="{FF2B5EF4-FFF2-40B4-BE49-F238E27FC236}">
                <a16:creationId xmlns:a16="http://schemas.microsoft.com/office/drawing/2014/main" id="{71F2038E-D777-4B76-81DD-DD13EE91B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4AE0D23-AC97-0B9F-8AF3-A67BCFCC7DE3}"/>
              </a:ext>
            </a:extLst>
          </p:cNvPr>
          <p:cNvSpPr txBox="1"/>
          <p:nvPr/>
        </p:nvSpPr>
        <p:spPr>
          <a:xfrm>
            <a:off x="525955" y="445492"/>
            <a:ext cx="4766330" cy="14540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36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What is a Franchise?</a:t>
            </a:r>
          </a:p>
        </p:txBody>
      </p:sp>
      <p:sp>
        <p:nvSpPr>
          <p:cNvPr id="23554" name="Content Placeholder 4">
            <a:extLst>
              <a:ext uri="{FF2B5EF4-FFF2-40B4-BE49-F238E27FC236}">
                <a16:creationId xmlns:a16="http://schemas.microsoft.com/office/drawing/2014/main" id="{3BFDE040-CE37-8D40-B244-C71C9AAE4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283" y="1747490"/>
            <a:ext cx="5766816" cy="394179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>
              <a:buSzPct val="100000"/>
            </a:pPr>
            <a:r>
              <a:rPr lang="en-US" sz="3600" dirty="0">
                <a:ea typeface="MS PGothic" charset="0"/>
                <a:cs typeface="Calibri" panose="020F0502020204030204" pitchFamily="34" charset="0"/>
              </a:rPr>
              <a:t>A type of business ownership</a:t>
            </a:r>
          </a:p>
          <a:p>
            <a:pPr marL="342900">
              <a:buSzPct val="100000"/>
            </a:pPr>
            <a:r>
              <a:rPr lang="en-US" sz="3600" dirty="0">
                <a:ea typeface="MS PGothic" charset="0"/>
                <a:cs typeface="Calibri" panose="020F0502020204030204" pitchFamily="34" charset="0"/>
              </a:rPr>
              <a:t>Franchising allows you to launch a new business with the support of a successful brand and backed by a proven business model</a:t>
            </a:r>
          </a:p>
          <a:p>
            <a:pPr marL="0">
              <a:defRPr/>
            </a:pPr>
            <a:endParaRPr lang="en-US" sz="1800" dirty="0">
              <a:solidFill>
                <a:schemeClr val="tx2"/>
              </a:solidFill>
            </a:endParaRPr>
          </a:p>
        </p:txBody>
      </p:sp>
      <p:grpSp>
        <p:nvGrpSpPr>
          <p:cNvPr id="23573" name="Group 23572">
            <a:extLst>
              <a:ext uri="{FF2B5EF4-FFF2-40B4-BE49-F238E27FC236}">
                <a16:creationId xmlns:a16="http://schemas.microsoft.com/office/drawing/2014/main" id="{DD354807-230F-4402-B1B9-F733A8F1F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818240" y="-16714"/>
            <a:ext cx="6373761" cy="6874714"/>
            <a:chOff x="5818240" y="-1"/>
            <a:chExt cx="6373761" cy="6874714"/>
          </a:xfrm>
        </p:grpSpPr>
        <p:sp>
          <p:nvSpPr>
            <p:cNvPr id="23574" name="Freeform: Shape 23573">
              <a:extLst>
                <a:ext uri="{FF2B5EF4-FFF2-40B4-BE49-F238E27FC236}">
                  <a16:creationId xmlns:a16="http://schemas.microsoft.com/office/drawing/2014/main" id="{BF5A6F4A-CE87-4D5C-9382-8167967CE8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18240" y="-1"/>
              <a:ext cx="6373761" cy="6874714"/>
            </a:xfrm>
            <a:custGeom>
              <a:avLst/>
              <a:gdLst>
                <a:gd name="connsiteX0" fmla="*/ 6373761 w 6373761"/>
                <a:gd name="connsiteY0" fmla="*/ 5771297 h 6874714"/>
                <a:gd name="connsiteX1" fmla="*/ 6373761 w 6373761"/>
                <a:gd name="connsiteY1" fmla="*/ 6247960 h 6874714"/>
                <a:gd name="connsiteX2" fmla="*/ 6235932 w 6373761"/>
                <a:gd name="connsiteY2" fmla="*/ 6361930 h 6874714"/>
                <a:gd name="connsiteX3" fmla="*/ 5960375 w 6373761"/>
                <a:gd name="connsiteY3" fmla="*/ 6587489 h 6874714"/>
                <a:gd name="connsiteX4" fmla="*/ 5822907 w 6373761"/>
                <a:gd name="connsiteY4" fmla="*/ 6701871 h 6874714"/>
                <a:gd name="connsiteX5" fmla="*/ 5681115 w 6373761"/>
                <a:gd name="connsiteY5" fmla="*/ 6816896 h 6874714"/>
                <a:gd name="connsiteX6" fmla="*/ 5604096 w 6373761"/>
                <a:gd name="connsiteY6" fmla="*/ 6874714 h 6874714"/>
                <a:gd name="connsiteX7" fmla="*/ 4878485 w 6373761"/>
                <a:gd name="connsiteY7" fmla="*/ 6874714 h 6874714"/>
                <a:gd name="connsiteX8" fmla="*/ 5006014 w 6373761"/>
                <a:gd name="connsiteY8" fmla="*/ 6800200 h 6874714"/>
                <a:gd name="connsiteX9" fmla="*/ 5149855 w 6373761"/>
                <a:gd name="connsiteY9" fmla="*/ 6707667 h 6874714"/>
                <a:gd name="connsiteX10" fmla="*/ 5431866 w 6373761"/>
                <a:gd name="connsiteY10" fmla="*/ 6506210 h 6874714"/>
                <a:gd name="connsiteX11" fmla="*/ 5571036 w 6373761"/>
                <a:gd name="connsiteY11" fmla="*/ 6399557 h 6874714"/>
                <a:gd name="connsiteX12" fmla="*/ 5711649 w 6373761"/>
                <a:gd name="connsiteY12" fmla="*/ 6288912 h 6874714"/>
                <a:gd name="connsiteX13" fmla="*/ 6276589 w 6373761"/>
                <a:gd name="connsiteY13" fmla="*/ 5852379 h 6874714"/>
                <a:gd name="connsiteX14" fmla="*/ 3975975 w 6373761"/>
                <a:gd name="connsiteY14" fmla="*/ 263 h 6874714"/>
                <a:gd name="connsiteX15" fmla="*/ 4350473 w 6373761"/>
                <a:gd name="connsiteY15" fmla="*/ 24963 h 6874714"/>
                <a:gd name="connsiteX16" fmla="*/ 5077909 w 6373761"/>
                <a:gd name="connsiteY16" fmla="*/ 189450 h 6874714"/>
                <a:gd name="connsiteX17" fmla="*/ 5746507 w 6373761"/>
                <a:gd name="connsiteY17" fmla="*/ 505804 h 6874714"/>
                <a:gd name="connsiteX18" fmla="*/ 6322456 w 6373761"/>
                <a:gd name="connsiteY18" fmla="*/ 956633 h 6874714"/>
                <a:gd name="connsiteX19" fmla="*/ 6373761 w 6373761"/>
                <a:gd name="connsiteY19" fmla="*/ 1011863 h 6874714"/>
                <a:gd name="connsiteX20" fmla="*/ 6373761 w 6373761"/>
                <a:gd name="connsiteY20" fmla="*/ 1185075 h 6874714"/>
                <a:gd name="connsiteX21" fmla="*/ 6359489 w 6373761"/>
                <a:gd name="connsiteY21" fmla="*/ 1169497 h 6874714"/>
                <a:gd name="connsiteX22" fmla="*/ 6233869 w 6373761"/>
                <a:gd name="connsiteY22" fmla="*/ 1047442 h 6874714"/>
                <a:gd name="connsiteX23" fmla="*/ 5961423 w 6373761"/>
                <a:gd name="connsiteY23" fmla="*/ 827953 h 6874714"/>
                <a:gd name="connsiteX24" fmla="*/ 5663555 w 6373761"/>
                <a:gd name="connsiteY24" fmla="*/ 645304 h 6874714"/>
                <a:gd name="connsiteX25" fmla="*/ 5013827 w 6373761"/>
                <a:gd name="connsiteY25" fmla="*/ 397863 h 6874714"/>
                <a:gd name="connsiteX26" fmla="*/ 4327409 w 6373761"/>
                <a:gd name="connsiteY26" fmla="*/ 302545 h 6874714"/>
                <a:gd name="connsiteX27" fmla="*/ 3639939 w 6373761"/>
                <a:gd name="connsiteY27" fmla="*/ 338868 h 6874714"/>
                <a:gd name="connsiteX28" fmla="*/ 3302495 w 6373761"/>
                <a:gd name="connsiteY28" fmla="*/ 403659 h 6874714"/>
                <a:gd name="connsiteX29" fmla="*/ 2971604 w 6373761"/>
                <a:gd name="connsiteY29" fmla="*/ 496273 h 6874714"/>
                <a:gd name="connsiteX30" fmla="*/ 2648706 w 6373761"/>
                <a:gd name="connsiteY30" fmla="*/ 614389 h 6874714"/>
                <a:gd name="connsiteX31" fmla="*/ 2335374 w 6373761"/>
                <a:gd name="connsiteY31" fmla="*/ 757109 h 6874714"/>
                <a:gd name="connsiteX32" fmla="*/ 1741342 w 6373761"/>
                <a:gd name="connsiteY32" fmla="*/ 1107725 h 6874714"/>
                <a:gd name="connsiteX33" fmla="*/ 1600861 w 6373761"/>
                <a:gd name="connsiteY33" fmla="*/ 1208710 h 6874714"/>
                <a:gd name="connsiteX34" fmla="*/ 1531799 w 6373761"/>
                <a:gd name="connsiteY34" fmla="*/ 1260879 h 6874714"/>
                <a:gd name="connsiteX35" fmla="*/ 1463655 w 6373761"/>
                <a:gd name="connsiteY35" fmla="*/ 1314333 h 6874714"/>
                <a:gd name="connsiteX36" fmla="*/ 1200777 w 6373761"/>
                <a:gd name="connsiteY36" fmla="*/ 1541166 h 6874714"/>
                <a:gd name="connsiteX37" fmla="*/ 731501 w 6373761"/>
                <a:gd name="connsiteY37" fmla="*/ 2055754 h 6874714"/>
                <a:gd name="connsiteX38" fmla="*/ 531393 w 6373761"/>
                <a:gd name="connsiteY38" fmla="*/ 2342739 h 6874714"/>
                <a:gd name="connsiteX39" fmla="*/ 361033 w 6373761"/>
                <a:gd name="connsiteY39" fmla="*/ 2649046 h 6874714"/>
                <a:gd name="connsiteX40" fmla="*/ 323292 w 6373761"/>
                <a:gd name="connsiteY40" fmla="*/ 2728263 h 6874714"/>
                <a:gd name="connsiteX41" fmla="*/ 304945 w 6373761"/>
                <a:gd name="connsiteY41" fmla="*/ 2768193 h 6874714"/>
                <a:gd name="connsiteX42" fmla="*/ 287516 w 6373761"/>
                <a:gd name="connsiteY42" fmla="*/ 2808510 h 6874714"/>
                <a:gd name="connsiteX43" fmla="*/ 254230 w 6373761"/>
                <a:gd name="connsiteY43" fmla="*/ 2889788 h 6874714"/>
                <a:gd name="connsiteX44" fmla="*/ 223042 w 6373761"/>
                <a:gd name="connsiteY44" fmla="*/ 2971968 h 6874714"/>
                <a:gd name="connsiteX45" fmla="*/ 121611 w 6373761"/>
                <a:gd name="connsiteY45" fmla="*/ 3308544 h 6874714"/>
                <a:gd name="connsiteX46" fmla="*/ 39314 w 6373761"/>
                <a:gd name="connsiteY46" fmla="*/ 4005912 h 6874714"/>
                <a:gd name="connsiteX47" fmla="*/ 73910 w 6373761"/>
                <a:gd name="connsiteY47" fmla="*/ 4354081 h 6874714"/>
                <a:gd name="connsiteX48" fmla="*/ 179534 w 6373761"/>
                <a:gd name="connsiteY48" fmla="*/ 4687050 h 6874714"/>
                <a:gd name="connsiteX49" fmla="*/ 215964 w 6373761"/>
                <a:gd name="connsiteY49" fmla="*/ 4766654 h 6874714"/>
                <a:gd name="connsiteX50" fmla="*/ 256457 w 6373761"/>
                <a:gd name="connsiteY50" fmla="*/ 4844455 h 6874714"/>
                <a:gd name="connsiteX51" fmla="*/ 346225 w 6373761"/>
                <a:gd name="connsiteY51" fmla="*/ 4995290 h 6874714"/>
                <a:gd name="connsiteX52" fmla="*/ 445296 w 6373761"/>
                <a:gd name="connsiteY52" fmla="*/ 5140971 h 6874714"/>
                <a:gd name="connsiteX53" fmla="*/ 551443 w 6373761"/>
                <a:gd name="connsiteY53" fmla="*/ 5282531 h 6874714"/>
                <a:gd name="connsiteX54" fmla="*/ 772387 w 6373761"/>
                <a:gd name="connsiteY54" fmla="*/ 5562561 h 6874714"/>
                <a:gd name="connsiteX55" fmla="*/ 882858 w 6373761"/>
                <a:gd name="connsiteY55" fmla="*/ 5704507 h 6874714"/>
                <a:gd name="connsiteX56" fmla="*/ 990316 w 6373761"/>
                <a:gd name="connsiteY56" fmla="*/ 5848258 h 6874714"/>
                <a:gd name="connsiteX57" fmla="*/ 1097774 w 6373761"/>
                <a:gd name="connsiteY57" fmla="*/ 5987114 h 6874714"/>
                <a:gd name="connsiteX58" fmla="*/ 1210080 w 6373761"/>
                <a:gd name="connsiteY58" fmla="*/ 6121203 h 6874714"/>
                <a:gd name="connsiteX59" fmla="*/ 1448192 w 6373761"/>
                <a:gd name="connsiteY59" fmla="*/ 6374054 h 6874714"/>
                <a:gd name="connsiteX60" fmla="*/ 1982991 w 6373761"/>
                <a:gd name="connsiteY60" fmla="*/ 6796158 h 6874714"/>
                <a:gd name="connsiteX61" fmla="*/ 2118475 w 6373761"/>
                <a:gd name="connsiteY61" fmla="*/ 6874714 h 6874714"/>
                <a:gd name="connsiteX62" fmla="*/ 1569874 w 6373761"/>
                <a:gd name="connsiteY62" fmla="*/ 6874714 h 6874714"/>
                <a:gd name="connsiteX63" fmla="*/ 1507802 w 6373761"/>
                <a:gd name="connsiteY63" fmla="*/ 6817815 h 6874714"/>
                <a:gd name="connsiteX64" fmla="*/ 1256865 w 6373761"/>
                <a:gd name="connsiteY64" fmla="*/ 6543437 h 6874714"/>
                <a:gd name="connsiteX65" fmla="*/ 1038410 w 6373761"/>
                <a:gd name="connsiteY65" fmla="*/ 6248722 h 6874714"/>
                <a:gd name="connsiteX66" fmla="*/ 845380 w 6373761"/>
                <a:gd name="connsiteY66" fmla="*/ 5941386 h 6874714"/>
                <a:gd name="connsiteX67" fmla="*/ 755351 w 6373761"/>
                <a:gd name="connsiteY67" fmla="*/ 5788877 h 6874714"/>
                <a:gd name="connsiteX68" fmla="*/ 661784 w 6373761"/>
                <a:gd name="connsiteY68" fmla="*/ 5638944 h 6874714"/>
                <a:gd name="connsiteX69" fmla="*/ 466525 w 6373761"/>
                <a:gd name="connsiteY69" fmla="*/ 5340366 h 6874714"/>
                <a:gd name="connsiteX70" fmla="*/ 370992 w 6373761"/>
                <a:gd name="connsiteY70" fmla="*/ 5188502 h 6874714"/>
                <a:gd name="connsiteX71" fmla="*/ 280046 w 6373761"/>
                <a:gd name="connsiteY71" fmla="*/ 5033287 h 6874714"/>
                <a:gd name="connsiteX72" fmla="*/ 126853 w 6373761"/>
                <a:gd name="connsiteY72" fmla="*/ 4707660 h 6874714"/>
                <a:gd name="connsiteX73" fmla="*/ 30272 w 6373761"/>
                <a:gd name="connsiteY73" fmla="*/ 4362068 h 6874714"/>
                <a:gd name="connsiteX74" fmla="*/ 0 w 6373761"/>
                <a:gd name="connsiteY74" fmla="*/ 4005912 h 6874714"/>
                <a:gd name="connsiteX75" fmla="*/ 270480 w 6373761"/>
                <a:gd name="connsiteY75" fmla="*/ 2610532 h 6874714"/>
                <a:gd name="connsiteX76" fmla="*/ 415942 w 6373761"/>
                <a:gd name="connsiteY76" fmla="*/ 2280526 h 6874714"/>
                <a:gd name="connsiteX77" fmla="*/ 590102 w 6373761"/>
                <a:gd name="connsiteY77" fmla="*/ 1962626 h 6874714"/>
                <a:gd name="connsiteX78" fmla="*/ 1020719 w 6373761"/>
                <a:gd name="connsiteY78" fmla="*/ 1373070 h 6874714"/>
                <a:gd name="connsiteX79" fmla="*/ 1275080 w 6373761"/>
                <a:gd name="connsiteY79" fmla="*/ 1107081 h 6874714"/>
                <a:gd name="connsiteX80" fmla="*/ 1342437 w 6373761"/>
                <a:gd name="connsiteY80" fmla="*/ 1043965 h 6874714"/>
                <a:gd name="connsiteX81" fmla="*/ 1411106 w 6373761"/>
                <a:gd name="connsiteY81" fmla="*/ 982138 h 6874714"/>
                <a:gd name="connsiteX82" fmla="*/ 1553029 w 6373761"/>
                <a:gd name="connsiteY82" fmla="*/ 863376 h 6874714"/>
                <a:gd name="connsiteX83" fmla="*/ 2173401 w 6373761"/>
                <a:gd name="connsiteY83" fmla="*/ 454409 h 6874714"/>
                <a:gd name="connsiteX84" fmla="*/ 3599708 w 6373761"/>
                <a:gd name="connsiteY84" fmla="*/ 16332 h 6874714"/>
                <a:gd name="connsiteX85" fmla="*/ 3975975 w 6373761"/>
                <a:gd name="connsiteY85" fmla="*/ 263 h 6874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6373761" h="6874714">
                  <a:moveTo>
                    <a:pt x="6373761" y="5771297"/>
                  </a:moveTo>
                  <a:lnTo>
                    <a:pt x="6373761" y="6247960"/>
                  </a:lnTo>
                  <a:lnTo>
                    <a:pt x="6235932" y="6361930"/>
                  </a:lnTo>
                  <a:cubicBezTo>
                    <a:pt x="6143250" y="6437460"/>
                    <a:pt x="6051059" y="6512200"/>
                    <a:pt x="5960375" y="6587489"/>
                  </a:cubicBezTo>
                  <a:lnTo>
                    <a:pt x="5822907" y="6701871"/>
                  </a:lnTo>
                  <a:cubicBezTo>
                    <a:pt x="5776123" y="6740385"/>
                    <a:pt x="5729079" y="6778899"/>
                    <a:pt x="5681115" y="6816896"/>
                  </a:cubicBezTo>
                  <a:lnTo>
                    <a:pt x="5604096" y="6874714"/>
                  </a:lnTo>
                  <a:lnTo>
                    <a:pt x="4878485" y="6874714"/>
                  </a:lnTo>
                  <a:lnTo>
                    <a:pt x="5006014" y="6800200"/>
                  </a:lnTo>
                  <a:cubicBezTo>
                    <a:pt x="5054354" y="6770429"/>
                    <a:pt x="5102285" y="6739483"/>
                    <a:pt x="5149855" y="6707667"/>
                  </a:cubicBezTo>
                  <a:cubicBezTo>
                    <a:pt x="5244993" y="6643906"/>
                    <a:pt x="5338561" y="6576025"/>
                    <a:pt x="5431866" y="6506210"/>
                  </a:cubicBezTo>
                  <a:cubicBezTo>
                    <a:pt x="5478386" y="6471304"/>
                    <a:pt x="5524777" y="6435495"/>
                    <a:pt x="5571036" y="6399557"/>
                  </a:cubicBezTo>
                  <a:lnTo>
                    <a:pt x="5711649" y="6288912"/>
                  </a:lnTo>
                  <a:cubicBezTo>
                    <a:pt x="5902059" y="6140395"/>
                    <a:pt x="6093257" y="5998320"/>
                    <a:pt x="6276589" y="5852379"/>
                  </a:cubicBezTo>
                  <a:close/>
                  <a:moveTo>
                    <a:pt x="3975975" y="263"/>
                  </a:moveTo>
                  <a:cubicBezTo>
                    <a:pt x="4101550" y="1809"/>
                    <a:pt x="4226830" y="10149"/>
                    <a:pt x="4350473" y="24963"/>
                  </a:cubicBezTo>
                  <a:cubicBezTo>
                    <a:pt x="4598149" y="54846"/>
                    <a:pt x="4842943" y="108687"/>
                    <a:pt x="5077909" y="189450"/>
                  </a:cubicBezTo>
                  <a:cubicBezTo>
                    <a:pt x="5312876" y="269955"/>
                    <a:pt x="5537357" y="376867"/>
                    <a:pt x="5746507" y="505804"/>
                  </a:cubicBezTo>
                  <a:cubicBezTo>
                    <a:pt x="5955527" y="634999"/>
                    <a:pt x="6148688" y="786864"/>
                    <a:pt x="6322456" y="956633"/>
                  </a:cubicBezTo>
                  <a:lnTo>
                    <a:pt x="6373761" y="1011863"/>
                  </a:lnTo>
                  <a:lnTo>
                    <a:pt x="6373761" y="1185075"/>
                  </a:lnTo>
                  <a:lnTo>
                    <a:pt x="6359489" y="1169497"/>
                  </a:lnTo>
                  <a:cubicBezTo>
                    <a:pt x="6318811" y="1127602"/>
                    <a:pt x="6276917" y="1086890"/>
                    <a:pt x="6233869" y="1047442"/>
                  </a:cubicBezTo>
                  <a:cubicBezTo>
                    <a:pt x="6147509" y="968870"/>
                    <a:pt x="6056431" y="895448"/>
                    <a:pt x="5961423" y="827953"/>
                  </a:cubicBezTo>
                  <a:cubicBezTo>
                    <a:pt x="5865891" y="761102"/>
                    <a:pt x="5766688" y="699403"/>
                    <a:pt x="5663555" y="645304"/>
                  </a:cubicBezTo>
                  <a:cubicBezTo>
                    <a:pt x="5457943" y="535816"/>
                    <a:pt x="5238703" y="453894"/>
                    <a:pt x="5013827" y="397863"/>
                  </a:cubicBezTo>
                  <a:cubicBezTo>
                    <a:pt x="4788953" y="341703"/>
                    <a:pt x="4558442" y="310917"/>
                    <a:pt x="4327409" y="302545"/>
                  </a:cubicBezTo>
                  <a:cubicBezTo>
                    <a:pt x="4096111" y="293012"/>
                    <a:pt x="3867174" y="305893"/>
                    <a:pt x="3639939" y="338868"/>
                  </a:cubicBezTo>
                  <a:cubicBezTo>
                    <a:pt x="3526585" y="355999"/>
                    <a:pt x="3413885" y="377254"/>
                    <a:pt x="3302495" y="403659"/>
                  </a:cubicBezTo>
                  <a:cubicBezTo>
                    <a:pt x="3191107" y="430451"/>
                    <a:pt x="3080634" y="460978"/>
                    <a:pt x="2971604" y="496273"/>
                  </a:cubicBezTo>
                  <a:cubicBezTo>
                    <a:pt x="2862573" y="531437"/>
                    <a:pt x="2754854" y="570852"/>
                    <a:pt x="2648706" y="614389"/>
                  </a:cubicBezTo>
                  <a:cubicBezTo>
                    <a:pt x="2542690" y="658056"/>
                    <a:pt x="2438114" y="705714"/>
                    <a:pt x="2335374" y="757109"/>
                  </a:cubicBezTo>
                  <a:cubicBezTo>
                    <a:pt x="2129894" y="859769"/>
                    <a:pt x="1931228" y="976855"/>
                    <a:pt x="1741342" y="1107725"/>
                  </a:cubicBezTo>
                  <a:cubicBezTo>
                    <a:pt x="1694035" y="1140571"/>
                    <a:pt x="1646858" y="1173933"/>
                    <a:pt x="1600861" y="1208710"/>
                  </a:cubicBezTo>
                  <a:cubicBezTo>
                    <a:pt x="1577535" y="1225713"/>
                    <a:pt x="1554732" y="1243361"/>
                    <a:pt x="1531799" y="1260879"/>
                  </a:cubicBezTo>
                  <a:cubicBezTo>
                    <a:pt x="1508735" y="1278267"/>
                    <a:pt x="1486064" y="1296171"/>
                    <a:pt x="1463655" y="1314333"/>
                  </a:cubicBezTo>
                  <a:cubicBezTo>
                    <a:pt x="1373627" y="1386853"/>
                    <a:pt x="1285564" y="1462077"/>
                    <a:pt x="1200777" y="1541166"/>
                  </a:cubicBezTo>
                  <a:cubicBezTo>
                    <a:pt x="1030810" y="1698827"/>
                    <a:pt x="873161" y="1870785"/>
                    <a:pt x="731501" y="2055754"/>
                  </a:cubicBezTo>
                  <a:cubicBezTo>
                    <a:pt x="660734" y="2148239"/>
                    <a:pt x="593771" y="2243944"/>
                    <a:pt x="531393" y="2342739"/>
                  </a:cubicBezTo>
                  <a:cubicBezTo>
                    <a:pt x="470063" y="2442050"/>
                    <a:pt x="412140" y="2543810"/>
                    <a:pt x="361033" y="2649046"/>
                  </a:cubicBezTo>
                  <a:cubicBezTo>
                    <a:pt x="347798" y="2675194"/>
                    <a:pt x="335479" y="2701728"/>
                    <a:pt x="323292" y="2728263"/>
                  </a:cubicBezTo>
                  <a:lnTo>
                    <a:pt x="304945" y="2768193"/>
                  </a:lnTo>
                  <a:lnTo>
                    <a:pt x="287516" y="2808510"/>
                  </a:lnTo>
                  <a:cubicBezTo>
                    <a:pt x="276115" y="2835432"/>
                    <a:pt x="264583" y="2862352"/>
                    <a:pt x="254230" y="2889788"/>
                  </a:cubicBezTo>
                  <a:cubicBezTo>
                    <a:pt x="243877" y="2917224"/>
                    <a:pt x="232477" y="2944274"/>
                    <a:pt x="223042" y="2971968"/>
                  </a:cubicBezTo>
                  <a:cubicBezTo>
                    <a:pt x="182679" y="3081970"/>
                    <a:pt x="148475" y="3194291"/>
                    <a:pt x="121611" y="3308544"/>
                  </a:cubicBezTo>
                  <a:cubicBezTo>
                    <a:pt x="67096" y="3536534"/>
                    <a:pt x="39183" y="3771224"/>
                    <a:pt x="39314" y="4005912"/>
                  </a:cubicBezTo>
                  <a:cubicBezTo>
                    <a:pt x="39969" y="4122871"/>
                    <a:pt x="51109" y="4239571"/>
                    <a:pt x="73910" y="4354081"/>
                  </a:cubicBezTo>
                  <a:cubicBezTo>
                    <a:pt x="97892" y="4468334"/>
                    <a:pt x="132619" y="4580140"/>
                    <a:pt x="179534" y="4687050"/>
                  </a:cubicBezTo>
                  <a:cubicBezTo>
                    <a:pt x="190673" y="4713972"/>
                    <a:pt x="203647" y="4740249"/>
                    <a:pt x="215964" y="4766654"/>
                  </a:cubicBezTo>
                  <a:cubicBezTo>
                    <a:pt x="229332" y="4792674"/>
                    <a:pt x="242043" y="4818950"/>
                    <a:pt x="256457" y="4844455"/>
                  </a:cubicBezTo>
                  <a:cubicBezTo>
                    <a:pt x="283978" y="4895978"/>
                    <a:pt x="314642" y="4945956"/>
                    <a:pt x="346225" y="4995290"/>
                  </a:cubicBezTo>
                  <a:cubicBezTo>
                    <a:pt x="377676" y="5044752"/>
                    <a:pt x="411355" y="5092926"/>
                    <a:pt x="445296" y="5140971"/>
                  </a:cubicBezTo>
                  <a:cubicBezTo>
                    <a:pt x="479760" y="5188630"/>
                    <a:pt x="515537" y="5235645"/>
                    <a:pt x="551443" y="5282531"/>
                  </a:cubicBezTo>
                  <a:cubicBezTo>
                    <a:pt x="623387" y="5376434"/>
                    <a:pt x="698608" y="5468402"/>
                    <a:pt x="772387" y="5562561"/>
                  </a:cubicBezTo>
                  <a:cubicBezTo>
                    <a:pt x="809472" y="5609448"/>
                    <a:pt x="846428" y="5656719"/>
                    <a:pt x="882858" y="5704507"/>
                  </a:cubicBezTo>
                  <a:cubicBezTo>
                    <a:pt x="919159" y="5751909"/>
                    <a:pt x="955196" y="5802273"/>
                    <a:pt x="990316" y="5848258"/>
                  </a:cubicBezTo>
                  <a:cubicBezTo>
                    <a:pt x="1025175" y="5895402"/>
                    <a:pt x="1061736" y="5941129"/>
                    <a:pt x="1097774" y="5987114"/>
                  </a:cubicBezTo>
                  <a:cubicBezTo>
                    <a:pt x="1134860" y="6032326"/>
                    <a:pt x="1171684" y="6077536"/>
                    <a:pt x="1210080" y="6121203"/>
                  </a:cubicBezTo>
                  <a:cubicBezTo>
                    <a:pt x="1286350" y="6209051"/>
                    <a:pt x="1365632" y="6293677"/>
                    <a:pt x="1448192" y="6374054"/>
                  </a:cubicBezTo>
                  <a:cubicBezTo>
                    <a:pt x="1613572" y="6534420"/>
                    <a:pt x="1792057" y="6677526"/>
                    <a:pt x="1982991" y="6796158"/>
                  </a:cubicBezTo>
                  <a:lnTo>
                    <a:pt x="2118475" y="6874714"/>
                  </a:lnTo>
                  <a:lnTo>
                    <a:pt x="1569874" y="6874714"/>
                  </a:lnTo>
                  <a:lnTo>
                    <a:pt x="1507802" y="6817815"/>
                  </a:lnTo>
                  <a:cubicBezTo>
                    <a:pt x="1418412" y="6730595"/>
                    <a:pt x="1334903" y="6638562"/>
                    <a:pt x="1256865" y="6543437"/>
                  </a:cubicBezTo>
                  <a:cubicBezTo>
                    <a:pt x="1179155" y="6447861"/>
                    <a:pt x="1106817" y="6349194"/>
                    <a:pt x="1038410" y="6248722"/>
                  </a:cubicBezTo>
                  <a:cubicBezTo>
                    <a:pt x="969873" y="6148253"/>
                    <a:pt x="905922" y="6045592"/>
                    <a:pt x="845380" y="5941386"/>
                  </a:cubicBezTo>
                  <a:cubicBezTo>
                    <a:pt x="814453" y="5888704"/>
                    <a:pt x="786147" y="5839370"/>
                    <a:pt x="755351" y="5788877"/>
                  </a:cubicBezTo>
                  <a:cubicBezTo>
                    <a:pt x="724817" y="5738771"/>
                    <a:pt x="693760" y="5688665"/>
                    <a:pt x="661784" y="5638944"/>
                  </a:cubicBezTo>
                  <a:lnTo>
                    <a:pt x="466525" y="5340366"/>
                  </a:lnTo>
                  <a:cubicBezTo>
                    <a:pt x="434156" y="5290131"/>
                    <a:pt x="402181" y="5239639"/>
                    <a:pt x="370992" y="5188502"/>
                  </a:cubicBezTo>
                  <a:cubicBezTo>
                    <a:pt x="339803" y="5137364"/>
                    <a:pt x="308876" y="5086099"/>
                    <a:pt x="280046" y="5033287"/>
                  </a:cubicBezTo>
                  <a:cubicBezTo>
                    <a:pt x="222255" y="4928179"/>
                    <a:pt x="169181" y="4819982"/>
                    <a:pt x="126853" y="4707660"/>
                  </a:cubicBezTo>
                  <a:cubicBezTo>
                    <a:pt x="83739" y="4595725"/>
                    <a:pt x="51764" y="4479670"/>
                    <a:pt x="30272" y="4362068"/>
                  </a:cubicBezTo>
                  <a:cubicBezTo>
                    <a:pt x="9698" y="4244466"/>
                    <a:pt x="0" y="4125060"/>
                    <a:pt x="0" y="4005912"/>
                  </a:cubicBezTo>
                  <a:cubicBezTo>
                    <a:pt x="1704" y="3530867"/>
                    <a:pt x="95140" y="3057110"/>
                    <a:pt x="270480" y="2610532"/>
                  </a:cubicBezTo>
                  <a:cubicBezTo>
                    <a:pt x="314511" y="2498984"/>
                    <a:pt x="362212" y="2388466"/>
                    <a:pt x="415942" y="2280526"/>
                  </a:cubicBezTo>
                  <a:cubicBezTo>
                    <a:pt x="468884" y="2172197"/>
                    <a:pt x="527199" y="2066188"/>
                    <a:pt x="590102" y="1962626"/>
                  </a:cubicBezTo>
                  <a:cubicBezTo>
                    <a:pt x="716037" y="1755631"/>
                    <a:pt x="859794" y="1557653"/>
                    <a:pt x="1020719" y="1373070"/>
                  </a:cubicBezTo>
                  <a:cubicBezTo>
                    <a:pt x="1101575" y="1281101"/>
                    <a:pt x="1185969" y="1191838"/>
                    <a:pt x="1275080" y="1107081"/>
                  </a:cubicBezTo>
                  <a:cubicBezTo>
                    <a:pt x="1297227" y="1085699"/>
                    <a:pt x="1319504" y="1064575"/>
                    <a:pt x="1342437" y="1043965"/>
                  </a:cubicBezTo>
                  <a:cubicBezTo>
                    <a:pt x="1365240" y="1023226"/>
                    <a:pt x="1387648" y="1002102"/>
                    <a:pt x="1411106" y="982138"/>
                  </a:cubicBezTo>
                  <a:cubicBezTo>
                    <a:pt x="1457497" y="941563"/>
                    <a:pt x="1505065" y="902276"/>
                    <a:pt x="1553029" y="863376"/>
                  </a:cubicBezTo>
                  <a:cubicBezTo>
                    <a:pt x="1745798" y="708806"/>
                    <a:pt x="1954030" y="571882"/>
                    <a:pt x="2173401" y="454409"/>
                  </a:cubicBezTo>
                  <a:cubicBezTo>
                    <a:pt x="2612013" y="219334"/>
                    <a:pt x="3099505" y="65666"/>
                    <a:pt x="3599708" y="16332"/>
                  </a:cubicBezTo>
                  <a:cubicBezTo>
                    <a:pt x="3724530" y="3966"/>
                    <a:pt x="3850400" y="-1283"/>
                    <a:pt x="3975975" y="26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75" name="Freeform: Shape 23574">
              <a:extLst>
                <a:ext uri="{FF2B5EF4-FFF2-40B4-BE49-F238E27FC236}">
                  <a16:creationId xmlns:a16="http://schemas.microsoft.com/office/drawing/2014/main" id="{61023DD2-2E6F-4419-B404-80F08460B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65276" y="313387"/>
              <a:ext cx="6326724" cy="6561326"/>
            </a:xfrm>
            <a:custGeom>
              <a:avLst/>
              <a:gdLst>
                <a:gd name="connsiteX0" fmla="*/ 6326724 w 6326724"/>
                <a:gd name="connsiteY0" fmla="*/ 5020808 h 6561326"/>
                <a:gd name="connsiteX1" fmla="*/ 6326724 w 6326724"/>
                <a:gd name="connsiteY1" fmla="*/ 5698632 h 6561326"/>
                <a:gd name="connsiteX2" fmla="*/ 6067438 w 6326724"/>
                <a:gd name="connsiteY2" fmla="*/ 5902509 h 6561326"/>
                <a:gd name="connsiteX3" fmla="*/ 5799974 w 6326724"/>
                <a:gd name="connsiteY3" fmla="*/ 6102017 h 6561326"/>
                <a:gd name="connsiteX4" fmla="*/ 5665258 w 6326724"/>
                <a:gd name="connsiteY4" fmla="*/ 6202100 h 6561326"/>
                <a:gd name="connsiteX5" fmla="*/ 5526873 w 6326724"/>
                <a:gd name="connsiteY5" fmla="*/ 6302828 h 6561326"/>
                <a:gd name="connsiteX6" fmla="*/ 5385080 w 6326724"/>
                <a:gd name="connsiteY6" fmla="*/ 6402268 h 6561326"/>
                <a:gd name="connsiteX7" fmla="*/ 5238833 w 6326724"/>
                <a:gd name="connsiteY7" fmla="*/ 6498875 h 6561326"/>
                <a:gd name="connsiteX8" fmla="*/ 5138040 w 6326724"/>
                <a:gd name="connsiteY8" fmla="*/ 6561326 h 6561326"/>
                <a:gd name="connsiteX9" fmla="*/ 3946072 w 6326724"/>
                <a:gd name="connsiteY9" fmla="*/ 6561326 h 6561326"/>
                <a:gd name="connsiteX10" fmla="*/ 3976009 w 6326724"/>
                <a:gd name="connsiteY10" fmla="*/ 6555242 h 6561326"/>
                <a:gd name="connsiteX11" fmla="*/ 4404855 w 6326724"/>
                <a:gd name="connsiteY11" fmla="*/ 6399048 h 6561326"/>
                <a:gd name="connsiteX12" fmla="*/ 4938868 w 6326724"/>
                <a:gd name="connsiteY12" fmla="*/ 6072132 h 6561326"/>
                <a:gd name="connsiteX13" fmla="*/ 5068342 w 6326724"/>
                <a:gd name="connsiteY13" fmla="*/ 5976042 h 6561326"/>
                <a:gd name="connsiteX14" fmla="*/ 5197816 w 6326724"/>
                <a:gd name="connsiteY14" fmla="*/ 5876730 h 6561326"/>
                <a:gd name="connsiteX15" fmla="*/ 5460039 w 6326724"/>
                <a:gd name="connsiteY15" fmla="*/ 5670637 h 6561326"/>
                <a:gd name="connsiteX16" fmla="*/ 5999033 w 6326724"/>
                <a:gd name="connsiteY16" fmla="*/ 5271718 h 6561326"/>
                <a:gd name="connsiteX17" fmla="*/ 6258766 w 6326724"/>
                <a:gd name="connsiteY17" fmla="*/ 5077603 h 6561326"/>
                <a:gd name="connsiteX18" fmla="*/ 4139342 w 6326724"/>
                <a:gd name="connsiteY18" fmla="*/ 440 h 6561326"/>
                <a:gd name="connsiteX19" fmla="*/ 4315744 w 6326724"/>
                <a:gd name="connsiteY19" fmla="*/ 6808 h 6561326"/>
                <a:gd name="connsiteX20" fmla="*/ 5015400 w 6326724"/>
                <a:gd name="connsiteY20" fmla="*/ 113591 h 6561326"/>
                <a:gd name="connsiteX21" fmla="*/ 5681114 w 6326724"/>
                <a:gd name="connsiteY21" fmla="*/ 361418 h 6561326"/>
                <a:gd name="connsiteX22" fmla="*/ 6270952 w 6326724"/>
                <a:gd name="connsiteY22" fmla="*/ 755441 h 6561326"/>
                <a:gd name="connsiteX23" fmla="*/ 6326724 w 6326724"/>
                <a:gd name="connsiteY23" fmla="*/ 807432 h 6561326"/>
                <a:gd name="connsiteX24" fmla="*/ 6326724 w 6326724"/>
                <a:gd name="connsiteY24" fmla="*/ 1231565 h 6561326"/>
                <a:gd name="connsiteX25" fmla="*/ 6302093 w 6326724"/>
                <a:gd name="connsiteY25" fmla="*/ 1203002 h 6561326"/>
                <a:gd name="connsiteX26" fmla="*/ 6066914 w 6326724"/>
                <a:gd name="connsiteY26" fmla="*/ 989616 h 6561326"/>
                <a:gd name="connsiteX27" fmla="*/ 5533688 w 6326724"/>
                <a:gd name="connsiteY27" fmla="*/ 647242 h 6561326"/>
                <a:gd name="connsiteX28" fmla="*/ 4933626 w 6326724"/>
                <a:gd name="connsiteY28" fmla="*/ 432262 h 6561326"/>
                <a:gd name="connsiteX29" fmla="*/ 4296873 w 6326724"/>
                <a:gd name="connsiteY29" fmla="*/ 343126 h 6561326"/>
                <a:gd name="connsiteX30" fmla="*/ 3651602 w 6326724"/>
                <a:gd name="connsiteY30" fmla="*/ 365797 h 6561326"/>
                <a:gd name="connsiteX31" fmla="*/ 3018256 w 6326724"/>
                <a:gd name="connsiteY31" fmla="*/ 496666 h 6561326"/>
                <a:gd name="connsiteX32" fmla="*/ 2412429 w 6326724"/>
                <a:gd name="connsiteY32" fmla="*/ 724399 h 6561326"/>
                <a:gd name="connsiteX33" fmla="*/ 1329857 w 6326724"/>
                <a:gd name="connsiteY33" fmla="*/ 1424086 h 6561326"/>
                <a:gd name="connsiteX34" fmla="*/ 887314 w 6326724"/>
                <a:gd name="connsiteY34" fmla="*/ 1891015 h 6561326"/>
                <a:gd name="connsiteX35" fmla="*/ 537420 w 6326724"/>
                <a:gd name="connsiteY35" fmla="*/ 2427245 h 6561326"/>
                <a:gd name="connsiteX36" fmla="*/ 299965 w 6326724"/>
                <a:gd name="connsiteY36" fmla="*/ 3020021 h 6561326"/>
                <a:gd name="connsiteX37" fmla="*/ 213606 w 6326724"/>
                <a:gd name="connsiteY37" fmla="*/ 3651953 h 6561326"/>
                <a:gd name="connsiteX38" fmla="*/ 250036 w 6326724"/>
                <a:gd name="connsiteY38" fmla="*/ 3961352 h 6561326"/>
                <a:gd name="connsiteX39" fmla="*/ 357625 w 6326724"/>
                <a:gd name="connsiteY39" fmla="*/ 4250783 h 6561326"/>
                <a:gd name="connsiteX40" fmla="*/ 432715 w 6326724"/>
                <a:gd name="connsiteY40" fmla="*/ 4387063 h 6561326"/>
                <a:gd name="connsiteX41" fmla="*/ 518943 w 6326724"/>
                <a:gd name="connsiteY41" fmla="*/ 4518962 h 6561326"/>
                <a:gd name="connsiteX42" fmla="*/ 718133 w 6326724"/>
                <a:gd name="connsiteY42" fmla="*/ 4773874 h 6561326"/>
                <a:gd name="connsiteX43" fmla="*/ 933704 w 6326724"/>
                <a:gd name="connsiteY43" fmla="*/ 5030717 h 6561326"/>
                <a:gd name="connsiteX44" fmla="*/ 1040900 w 6326724"/>
                <a:gd name="connsiteY44" fmla="*/ 5164806 h 6561326"/>
                <a:gd name="connsiteX45" fmla="*/ 1092401 w 6326724"/>
                <a:gd name="connsiteY45" fmla="*/ 5230628 h 6561326"/>
                <a:gd name="connsiteX46" fmla="*/ 1142854 w 6326724"/>
                <a:gd name="connsiteY46" fmla="*/ 5293615 h 6561326"/>
                <a:gd name="connsiteX47" fmla="*/ 1576354 w 6326724"/>
                <a:gd name="connsiteY47" fmla="*/ 5759128 h 6561326"/>
                <a:gd name="connsiteX48" fmla="*/ 1806865 w 6326724"/>
                <a:gd name="connsiteY48" fmla="*/ 5968571 h 6561326"/>
                <a:gd name="connsiteX49" fmla="*/ 2048253 w 6326724"/>
                <a:gd name="connsiteY49" fmla="*/ 6161654 h 6561326"/>
                <a:gd name="connsiteX50" fmla="*/ 2587506 w 6326724"/>
                <a:gd name="connsiteY50" fmla="*/ 6467059 h 6561326"/>
                <a:gd name="connsiteX51" fmla="*/ 2889176 w 6326724"/>
                <a:gd name="connsiteY51" fmla="*/ 6553360 h 6561326"/>
                <a:gd name="connsiteX52" fmla="*/ 2929698 w 6326724"/>
                <a:gd name="connsiteY52" fmla="*/ 6561326 h 6561326"/>
                <a:gd name="connsiteX53" fmla="*/ 1816374 w 6326724"/>
                <a:gd name="connsiteY53" fmla="*/ 6561326 h 6561326"/>
                <a:gd name="connsiteX54" fmla="*/ 1787601 w 6326724"/>
                <a:gd name="connsiteY54" fmla="*/ 6545761 h 6561326"/>
                <a:gd name="connsiteX55" fmla="*/ 1225544 w 6326724"/>
                <a:gd name="connsiteY55" fmla="*/ 6094158 h 6561326"/>
                <a:gd name="connsiteX56" fmla="*/ 997654 w 6326724"/>
                <a:gd name="connsiteY56" fmla="*/ 5822374 h 6561326"/>
                <a:gd name="connsiteX57" fmla="*/ 798596 w 6326724"/>
                <a:gd name="connsiteY57" fmla="*/ 5534615 h 6561326"/>
                <a:gd name="connsiteX58" fmla="*/ 752075 w 6326724"/>
                <a:gd name="connsiteY58" fmla="*/ 5461324 h 6561326"/>
                <a:gd name="connsiteX59" fmla="*/ 707650 w 6326724"/>
                <a:gd name="connsiteY59" fmla="*/ 5390221 h 6561326"/>
                <a:gd name="connsiteX60" fmla="*/ 619980 w 6326724"/>
                <a:gd name="connsiteY60" fmla="*/ 5252396 h 6561326"/>
                <a:gd name="connsiteX61" fmla="*/ 438349 w 6326724"/>
                <a:gd name="connsiteY61" fmla="*/ 4970822 h 6561326"/>
                <a:gd name="connsiteX62" fmla="*/ 261044 w 6326724"/>
                <a:gd name="connsiteY62" fmla="*/ 4673145 h 6561326"/>
                <a:gd name="connsiteX63" fmla="*/ 181107 w 6326724"/>
                <a:gd name="connsiteY63" fmla="*/ 4515356 h 6561326"/>
                <a:gd name="connsiteX64" fmla="*/ 113224 w 6326724"/>
                <a:gd name="connsiteY64" fmla="*/ 4350223 h 6561326"/>
                <a:gd name="connsiteX65" fmla="*/ 61199 w 6326724"/>
                <a:gd name="connsiteY65" fmla="*/ 4178908 h 6561326"/>
                <a:gd name="connsiteX66" fmla="*/ 41804 w 6326724"/>
                <a:gd name="connsiteY66" fmla="*/ 4091577 h 6561326"/>
                <a:gd name="connsiteX67" fmla="*/ 33287 w 6326724"/>
                <a:gd name="connsiteY67" fmla="*/ 4047781 h 6561326"/>
                <a:gd name="connsiteX68" fmla="*/ 26209 w 6326724"/>
                <a:gd name="connsiteY68" fmla="*/ 4003858 h 6561326"/>
                <a:gd name="connsiteX69" fmla="*/ 0 w 6326724"/>
                <a:gd name="connsiteY69" fmla="*/ 3651953 h 6561326"/>
                <a:gd name="connsiteX70" fmla="*/ 72731 w 6326724"/>
                <a:gd name="connsiteY70" fmla="*/ 2966307 h 6561326"/>
                <a:gd name="connsiteX71" fmla="*/ 291316 w 6326724"/>
                <a:gd name="connsiteY71" fmla="*/ 2309385 h 6561326"/>
                <a:gd name="connsiteX72" fmla="*/ 1110878 w 6326724"/>
                <a:gd name="connsiteY72" fmla="*/ 1193776 h 6561326"/>
                <a:gd name="connsiteX73" fmla="*/ 1654327 w 6326724"/>
                <a:gd name="connsiteY73" fmla="*/ 756730 h 6561326"/>
                <a:gd name="connsiteX74" fmla="*/ 2261727 w 6326724"/>
                <a:gd name="connsiteY74" fmla="*/ 409720 h 6561326"/>
                <a:gd name="connsiteX75" fmla="*/ 3610060 w 6326724"/>
                <a:gd name="connsiteY75" fmla="*/ 27032 h 6561326"/>
                <a:gd name="connsiteX76" fmla="*/ 4139342 w 6326724"/>
                <a:gd name="connsiteY76" fmla="*/ 440 h 6561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6326724" h="6561326">
                  <a:moveTo>
                    <a:pt x="6326724" y="5020808"/>
                  </a:moveTo>
                  <a:lnTo>
                    <a:pt x="6326724" y="5698632"/>
                  </a:lnTo>
                  <a:lnTo>
                    <a:pt x="6067438" y="5902509"/>
                  </a:lnTo>
                  <a:cubicBezTo>
                    <a:pt x="5977868" y="5970407"/>
                    <a:pt x="5888364" y="6036453"/>
                    <a:pt x="5799974" y="6102017"/>
                  </a:cubicBezTo>
                  <a:lnTo>
                    <a:pt x="5665258" y="6202100"/>
                  </a:lnTo>
                  <a:cubicBezTo>
                    <a:pt x="5619654" y="6235719"/>
                    <a:pt x="5573656" y="6269596"/>
                    <a:pt x="5526873" y="6302828"/>
                  </a:cubicBezTo>
                  <a:cubicBezTo>
                    <a:pt x="5480220" y="6336189"/>
                    <a:pt x="5433044" y="6369423"/>
                    <a:pt x="5385080" y="6402268"/>
                  </a:cubicBezTo>
                  <a:cubicBezTo>
                    <a:pt x="5336988" y="6434857"/>
                    <a:pt x="5288500" y="6467187"/>
                    <a:pt x="5238833" y="6498875"/>
                  </a:cubicBezTo>
                  <a:lnTo>
                    <a:pt x="5138040" y="6561326"/>
                  </a:lnTo>
                  <a:lnTo>
                    <a:pt x="3946072" y="6561326"/>
                  </a:lnTo>
                  <a:lnTo>
                    <a:pt x="3976009" y="6555242"/>
                  </a:lnTo>
                  <a:cubicBezTo>
                    <a:pt x="4123712" y="6519227"/>
                    <a:pt x="4266863" y="6466383"/>
                    <a:pt x="4404855" y="6399048"/>
                  </a:cubicBezTo>
                  <a:cubicBezTo>
                    <a:pt x="4589500" y="6310299"/>
                    <a:pt x="4765232" y="6196690"/>
                    <a:pt x="4938868" y="6072132"/>
                  </a:cubicBezTo>
                  <a:cubicBezTo>
                    <a:pt x="4982245" y="6041089"/>
                    <a:pt x="5025359" y="6008630"/>
                    <a:pt x="5068342" y="5976042"/>
                  </a:cubicBezTo>
                  <a:cubicBezTo>
                    <a:pt x="5111588" y="5943453"/>
                    <a:pt x="5154702" y="5910349"/>
                    <a:pt x="5197816" y="5876730"/>
                  </a:cubicBezTo>
                  <a:lnTo>
                    <a:pt x="5460039" y="5670637"/>
                  </a:lnTo>
                  <a:cubicBezTo>
                    <a:pt x="5639966" y="5530365"/>
                    <a:pt x="5821596" y="5399753"/>
                    <a:pt x="5999033" y="5271718"/>
                  </a:cubicBezTo>
                  <a:cubicBezTo>
                    <a:pt x="6087686" y="5207700"/>
                    <a:pt x="6174667" y="5143360"/>
                    <a:pt x="6258766" y="5077603"/>
                  </a:cubicBezTo>
                  <a:close/>
                  <a:moveTo>
                    <a:pt x="4139342" y="440"/>
                  </a:moveTo>
                  <a:cubicBezTo>
                    <a:pt x="4198237" y="1301"/>
                    <a:pt x="4257068" y="3427"/>
                    <a:pt x="4315744" y="6808"/>
                  </a:cubicBezTo>
                  <a:cubicBezTo>
                    <a:pt x="4550841" y="20849"/>
                    <a:pt x="4785806" y="55240"/>
                    <a:pt x="5015400" y="113591"/>
                  </a:cubicBezTo>
                  <a:cubicBezTo>
                    <a:pt x="5244992" y="171812"/>
                    <a:pt x="5469212" y="254249"/>
                    <a:pt x="5681114" y="361418"/>
                  </a:cubicBezTo>
                  <a:cubicBezTo>
                    <a:pt x="5892754" y="468586"/>
                    <a:pt x="6093124" y="599584"/>
                    <a:pt x="6270952" y="755441"/>
                  </a:cubicBezTo>
                  <a:lnTo>
                    <a:pt x="6326724" y="807432"/>
                  </a:lnTo>
                  <a:lnTo>
                    <a:pt x="6326724" y="1231565"/>
                  </a:lnTo>
                  <a:lnTo>
                    <a:pt x="6302093" y="1203002"/>
                  </a:lnTo>
                  <a:cubicBezTo>
                    <a:pt x="6227937" y="1127247"/>
                    <a:pt x="6149211" y="1056081"/>
                    <a:pt x="6066914" y="989616"/>
                  </a:cubicBezTo>
                  <a:cubicBezTo>
                    <a:pt x="5902714" y="856299"/>
                    <a:pt x="5724360" y="740371"/>
                    <a:pt x="5533688" y="647242"/>
                  </a:cubicBezTo>
                  <a:cubicBezTo>
                    <a:pt x="5343146" y="553857"/>
                    <a:pt x="5141466" y="482239"/>
                    <a:pt x="4933626" y="432262"/>
                  </a:cubicBezTo>
                  <a:cubicBezTo>
                    <a:pt x="4725788" y="382156"/>
                    <a:pt x="4512182" y="353303"/>
                    <a:pt x="4296873" y="343126"/>
                  </a:cubicBezTo>
                  <a:cubicBezTo>
                    <a:pt x="4081172" y="332435"/>
                    <a:pt x="3865732" y="339520"/>
                    <a:pt x="3651602" y="365797"/>
                  </a:cubicBezTo>
                  <a:cubicBezTo>
                    <a:pt x="3437604" y="392202"/>
                    <a:pt x="3225572" y="436384"/>
                    <a:pt x="3018256" y="496666"/>
                  </a:cubicBezTo>
                  <a:cubicBezTo>
                    <a:pt x="2810809" y="556691"/>
                    <a:pt x="2608474" y="634362"/>
                    <a:pt x="2412429" y="724399"/>
                  </a:cubicBezTo>
                  <a:cubicBezTo>
                    <a:pt x="2019160" y="902541"/>
                    <a:pt x="1651969" y="1138775"/>
                    <a:pt x="1329857" y="1424086"/>
                  </a:cubicBezTo>
                  <a:cubicBezTo>
                    <a:pt x="1169326" y="1567192"/>
                    <a:pt x="1020588" y="1723307"/>
                    <a:pt x="887314" y="1891015"/>
                  </a:cubicBezTo>
                  <a:cubicBezTo>
                    <a:pt x="753778" y="2058466"/>
                    <a:pt x="635967" y="2238026"/>
                    <a:pt x="537420" y="2427245"/>
                  </a:cubicBezTo>
                  <a:cubicBezTo>
                    <a:pt x="438874" y="2616335"/>
                    <a:pt x="356839" y="2814313"/>
                    <a:pt x="299965" y="3020021"/>
                  </a:cubicBezTo>
                  <a:cubicBezTo>
                    <a:pt x="242961" y="3225212"/>
                    <a:pt x="213474" y="3438518"/>
                    <a:pt x="213606" y="3651953"/>
                  </a:cubicBezTo>
                  <a:cubicBezTo>
                    <a:pt x="214785" y="3756804"/>
                    <a:pt x="225269" y="3860881"/>
                    <a:pt x="250036" y="3961352"/>
                  </a:cubicBezTo>
                  <a:cubicBezTo>
                    <a:pt x="274412" y="4061950"/>
                    <a:pt x="312284" y="4158171"/>
                    <a:pt x="357625" y="4250783"/>
                  </a:cubicBezTo>
                  <a:cubicBezTo>
                    <a:pt x="380558" y="4297025"/>
                    <a:pt x="405982" y="4342366"/>
                    <a:pt x="432715" y="4387063"/>
                  </a:cubicBezTo>
                  <a:cubicBezTo>
                    <a:pt x="459841" y="4431630"/>
                    <a:pt x="488803" y="4475554"/>
                    <a:pt x="518943" y="4518962"/>
                  </a:cubicBezTo>
                  <a:cubicBezTo>
                    <a:pt x="580011" y="4605521"/>
                    <a:pt x="647893" y="4689504"/>
                    <a:pt x="718133" y="4773874"/>
                  </a:cubicBezTo>
                  <a:cubicBezTo>
                    <a:pt x="788374" y="4858372"/>
                    <a:pt x="861760" y="4942871"/>
                    <a:pt x="933704" y="5030717"/>
                  </a:cubicBezTo>
                  <a:cubicBezTo>
                    <a:pt x="969742" y="5074512"/>
                    <a:pt x="1005387" y="5119337"/>
                    <a:pt x="1040900" y="5164806"/>
                  </a:cubicBezTo>
                  <a:lnTo>
                    <a:pt x="1092401" y="5230628"/>
                  </a:lnTo>
                  <a:cubicBezTo>
                    <a:pt x="1109306" y="5251624"/>
                    <a:pt x="1125425" y="5273135"/>
                    <a:pt x="1142854" y="5293615"/>
                  </a:cubicBezTo>
                  <a:cubicBezTo>
                    <a:pt x="1278880" y="5460293"/>
                    <a:pt x="1426438" y="5613704"/>
                    <a:pt x="1576354" y="5759128"/>
                  </a:cubicBezTo>
                  <a:cubicBezTo>
                    <a:pt x="1651706" y="5831519"/>
                    <a:pt x="1728368" y="5901461"/>
                    <a:pt x="1806865" y="5968571"/>
                  </a:cubicBezTo>
                  <a:cubicBezTo>
                    <a:pt x="1885362" y="6035680"/>
                    <a:pt x="1965299" y="6100599"/>
                    <a:pt x="2048253" y="6161654"/>
                  </a:cubicBezTo>
                  <a:cubicBezTo>
                    <a:pt x="2213502" y="6284022"/>
                    <a:pt x="2391724" y="6393380"/>
                    <a:pt x="2587506" y="6467059"/>
                  </a:cubicBezTo>
                  <a:cubicBezTo>
                    <a:pt x="2685137" y="6503898"/>
                    <a:pt x="2786304" y="6532106"/>
                    <a:pt x="2889176" y="6553360"/>
                  </a:cubicBezTo>
                  <a:lnTo>
                    <a:pt x="2929698" y="6561326"/>
                  </a:lnTo>
                  <a:lnTo>
                    <a:pt x="1816374" y="6561326"/>
                  </a:lnTo>
                  <a:lnTo>
                    <a:pt x="1787601" y="6545761"/>
                  </a:lnTo>
                  <a:cubicBezTo>
                    <a:pt x="1577272" y="6422749"/>
                    <a:pt x="1389483" y="6266761"/>
                    <a:pt x="1225544" y="6094158"/>
                  </a:cubicBezTo>
                  <a:cubicBezTo>
                    <a:pt x="1143116" y="6007986"/>
                    <a:pt x="1068158" y="5916274"/>
                    <a:pt x="997654" y="5822374"/>
                  </a:cubicBezTo>
                  <a:cubicBezTo>
                    <a:pt x="927546" y="5728086"/>
                    <a:pt x="860842" y="5632381"/>
                    <a:pt x="798596" y="5534615"/>
                  </a:cubicBezTo>
                  <a:cubicBezTo>
                    <a:pt x="782608" y="5510399"/>
                    <a:pt x="767537" y="5485797"/>
                    <a:pt x="752075" y="5461324"/>
                  </a:cubicBezTo>
                  <a:lnTo>
                    <a:pt x="707650" y="5390221"/>
                  </a:lnTo>
                  <a:cubicBezTo>
                    <a:pt x="679213" y="5344237"/>
                    <a:pt x="649728" y="5298638"/>
                    <a:pt x="619980" y="5252396"/>
                  </a:cubicBezTo>
                  <a:lnTo>
                    <a:pt x="438349" y="4970822"/>
                  </a:lnTo>
                  <a:cubicBezTo>
                    <a:pt x="377413" y="4874860"/>
                    <a:pt x="317263" y="4776064"/>
                    <a:pt x="261044" y="4673145"/>
                  </a:cubicBezTo>
                  <a:cubicBezTo>
                    <a:pt x="233000" y="4621622"/>
                    <a:pt x="205874" y="4569197"/>
                    <a:pt x="181107" y="4515356"/>
                  </a:cubicBezTo>
                  <a:cubicBezTo>
                    <a:pt x="156470" y="4461385"/>
                    <a:pt x="133537" y="4406385"/>
                    <a:pt x="113224" y="4350223"/>
                  </a:cubicBezTo>
                  <a:cubicBezTo>
                    <a:pt x="93305" y="4293934"/>
                    <a:pt x="75614" y="4236872"/>
                    <a:pt x="61199" y="4178908"/>
                  </a:cubicBezTo>
                  <a:cubicBezTo>
                    <a:pt x="54385" y="4149927"/>
                    <a:pt x="47440" y="4120815"/>
                    <a:pt x="41804" y="4091577"/>
                  </a:cubicBezTo>
                  <a:lnTo>
                    <a:pt x="33287" y="4047781"/>
                  </a:lnTo>
                  <a:lnTo>
                    <a:pt x="26209" y="4003858"/>
                  </a:lnTo>
                  <a:cubicBezTo>
                    <a:pt x="7732" y="3886643"/>
                    <a:pt x="0" y="3768783"/>
                    <a:pt x="0" y="3651953"/>
                  </a:cubicBezTo>
                  <a:cubicBezTo>
                    <a:pt x="524" y="3422031"/>
                    <a:pt x="25030" y="3192109"/>
                    <a:pt x="72731" y="2966307"/>
                  </a:cubicBezTo>
                  <a:cubicBezTo>
                    <a:pt x="120301" y="2740634"/>
                    <a:pt x="193163" y="2519343"/>
                    <a:pt x="291316" y="2309385"/>
                  </a:cubicBezTo>
                  <a:cubicBezTo>
                    <a:pt x="488540" y="1889469"/>
                    <a:pt x="774352" y="1513736"/>
                    <a:pt x="1110878" y="1193776"/>
                  </a:cubicBezTo>
                  <a:cubicBezTo>
                    <a:pt x="1279535" y="1033797"/>
                    <a:pt x="1461821" y="887856"/>
                    <a:pt x="1654327" y="756730"/>
                  </a:cubicBezTo>
                  <a:cubicBezTo>
                    <a:pt x="1847096" y="625732"/>
                    <a:pt x="2049956" y="509031"/>
                    <a:pt x="2261727" y="409720"/>
                  </a:cubicBezTo>
                  <a:cubicBezTo>
                    <a:pt x="2685792" y="212515"/>
                    <a:pt x="3142357" y="82162"/>
                    <a:pt x="3610060" y="27032"/>
                  </a:cubicBezTo>
                  <a:cubicBezTo>
                    <a:pt x="3785399" y="6647"/>
                    <a:pt x="3962657" y="-2144"/>
                    <a:pt x="4139342" y="4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76" name="Freeform: Shape 23575">
              <a:extLst>
                <a:ext uri="{FF2B5EF4-FFF2-40B4-BE49-F238E27FC236}">
                  <a16:creationId xmlns:a16="http://schemas.microsoft.com/office/drawing/2014/main" id="{BC4A6C98-F96E-4587-B01F-A9B01BBFA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1866928 h 6521594"/>
                <a:gd name="connsiteX4" fmla="*/ 6212358 w 6321679"/>
                <a:gd name="connsiteY4" fmla="*/ 1689281 h 6521594"/>
                <a:gd name="connsiteX5" fmla="*/ 6049880 w 6321679"/>
                <a:gd name="connsiteY5" fmla="*/ 1477173 h 6521594"/>
                <a:gd name="connsiteX6" fmla="*/ 5248663 w 6321679"/>
                <a:gd name="connsiteY6" fmla="*/ 869327 h 6521594"/>
                <a:gd name="connsiteX7" fmla="*/ 4150102 w 6321679"/>
                <a:gd name="connsiteY7" fmla="*/ 644042 h 6521594"/>
                <a:gd name="connsiteX8" fmla="*/ 2867946 w 6321679"/>
                <a:gd name="connsiteY8" fmla="*/ 886459 h 6521594"/>
                <a:gd name="connsiteX9" fmla="*/ 1728892 w 6321679"/>
                <a:gd name="connsiteY9" fmla="*/ 1552397 h 6521594"/>
                <a:gd name="connsiteX10" fmla="*/ 941043 w 6321679"/>
                <a:gd name="connsiteY10" fmla="*/ 2512664 h 6521594"/>
                <a:gd name="connsiteX11" fmla="*/ 655362 w 6321679"/>
                <a:gd name="connsiteY11" fmla="*/ 3630204 h 6521594"/>
                <a:gd name="connsiteX12" fmla="*/ 1128177 w 6321679"/>
                <a:gd name="connsiteY12" fmla="*/ 4667883 h 6521594"/>
                <a:gd name="connsiteX13" fmla="*/ 1366419 w 6321679"/>
                <a:gd name="connsiteY13" fmla="*/ 4997246 h 6521594"/>
                <a:gd name="connsiteX14" fmla="*/ 3601937 w 6321679"/>
                <a:gd name="connsiteY14" fmla="*/ 6284685 h 6521594"/>
                <a:gd name="connsiteX15" fmla="*/ 5298985 w 6321679"/>
                <a:gd name="connsiteY15" fmla="*/ 5492643 h 6521594"/>
                <a:gd name="connsiteX16" fmla="*/ 5505513 w 6321679"/>
                <a:gd name="connsiteY16" fmla="*/ 5335367 h 6521594"/>
                <a:gd name="connsiteX17" fmla="*/ 6252618 w 6321679"/>
                <a:gd name="connsiteY17" fmla="*/ 4722492 h 6521594"/>
                <a:gd name="connsiteX18" fmla="*/ 6321679 w 6321679"/>
                <a:gd name="connsiteY18" fmla="*/ 4651477 h 6521594"/>
                <a:gd name="connsiteX19" fmla="*/ 6321679 w 6321679"/>
                <a:gd name="connsiteY19" fmla="*/ 5523097 h 6521594"/>
                <a:gd name="connsiteX20" fmla="*/ 6024428 w 6321679"/>
                <a:gd name="connsiteY20" fmla="*/ 5754969 h 6521594"/>
                <a:gd name="connsiteX21" fmla="*/ 5702345 w 6321679"/>
                <a:gd name="connsiteY21" fmla="*/ 6000018 h 6521594"/>
                <a:gd name="connsiteX22" fmla="*/ 4988380 w 6321679"/>
                <a:gd name="connsiteY22" fmla="*/ 6506549 h 6521594"/>
                <a:gd name="connsiteX23" fmla="*/ 4961490 w 6321679"/>
                <a:gd name="connsiteY23" fmla="*/ 6521594 h 6521594"/>
                <a:gd name="connsiteX24" fmla="*/ 2011326 w 6321679"/>
                <a:gd name="connsiteY24" fmla="*/ 6521594 h 6521594"/>
                <a:gd name="connsiteX25" fmla="*/ 1982893 w 6321679"/>
                <a:gd name="connsiteY25" fmla="*/ 6505768 h 6521594"/>
                <a:gd name="connsiteX26" fmla="*/ 824149 w 6321679"/>
                <a:gd name="connsiteY26" fmla="*/ 5358682 h 6521594"/>
                <a:gd name="connsiteX27" fmla="*/ 0 w 6321679"/>
                <a:gd name="connsiteY27" fmla="*/ 3630075 h 6521594"/>
                <a:gd name="connsiteX28" fmla="*/ 4150102 w 6321679"/>
                <a:gd name="connsiteY28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1866928"/>
                  </a:lnTo>
                  <a:lnTo>
                    <a:pt x="6212358" y="1689281"/>
                  </a:lnTo>
                  <a:cubicBezTo>
                    <a:pt x="6161484" y="1615222"/>
                    <a:pt x="6107295" y="1544427"/>
                    <a:pt x="6049880" y="1477173"/>
                  </a:cubicBezTo>
                  <a:cubicBezTo>
                    <a:pt x="5825135" y="1214018"/>
                    <a:pt x="5555573" y="1009470"/>
                    <a:pt x="5248663" y="869327"/>
                  </a:cubicBezTo>
                  <a:cubicBezTo>
                    <a:pt x="4921178" y="719909"/>
                    <a:pt x="4551627" y="644042"/>
                    <a:pt x="4150102" y="644042"/>
                  </a:cubicBezTo>
                  <a:cubicBezTo>
                    <a:pt x="3724203" y="644042"/>
                    <a:pt x="3292799" y="725448"/>
                    <a:pt x="2867946" y="886459"/>
                  </a:cubicBezTo>
                  <a:cubicBezTo>
                    <a:pt x="2454234" y="1042832"/>
                    <a:pt x="2060440" y="1273141"/>
                    <a:pt x="1728892" y="1552397"/>
                  </a:cubicBezTo>
                  <a:cubicBezTo>
                    <a:pt x="1391580" y="1836419"/>
                    <a:pt x="1126473" y="2159600"/>
                    <a:pt x="941043" y="2512664"/>
                  </a:cubicBezTo>
                  <a:cubicBezTo>
                    <a:pt x="751551" y="2873583"/>
                    <a:pt x="655362" y="3249575"/>
                    <a:pt x="655362" y="3630204"/>
                  </a:cubicBezTo>
                  <a:cubicBezTo>
                    <a:pt x="655362" y="4013537"/>
                    <a:pt x="808817" y="4237405"/>
                    <a:pt x="1128177" y="4667883"/>
                  </a:cubicBezTo>
                  <a:cubicBezTo>
                    <a:pt x="1205232" y="4771702"/>
                    <a:pt x="1284908" y="4879129"/>
                    <a:pt x="1366419" y="4997246"/>
                  </a:cubicBezTo>
                  <a:cubicBezTo>
                    <a:pt x="1989282" y="5899677"/>
                    <a:pt x="2657880" y="6284685"/>
                    <a:pt x="3601937" y="6284685"/>
                  </a:cubicBezTo>
                  <a:cubicBezTo>
                    <a:pt x="4221523" y="6284685"/>
                    <a:pt x="4676122" y="5971036"/>
                    <a:pt x="5298985" y="5492643"/>
                  </a:cubicBezTo>
                  <a:cubicBezTo>
                    <a:pt x="5368571" y="5439187"/>
                    <a:pt x="5438156" y="5386375"/>
                    <a:pt x="5505513" y="5335367"/>
                  </a:cubicBezTo>
                  <a:cubicBezTo>
                    <a:pt x="5779335" y="5127761"/>
                    <a:pt x="6041730" y="4928776"/>
                    <a:pt x="6252618" y="4722492"/>
                  </a:cubicBezTo>
                  <a:lnTo>
                    <a:pt x="6321679" y="4651477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77" name="Freeform: Shape 23576">
              <a:extLst>
                <a:ext uri="{FF2B5EF4-FFF2-40B4-BE49-F238E27FC236}">
                  <a16:creationId xmlns:a16="http://schemas.microsoft.com/office/drawing/2014/main" id="{A66409EC-9CC3-482A-A4A5-54ED092B3F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2150195 h 6521594"/>
                <a:gd name="connsiteX4" fmla="*/ 6241288 w 6321679"/>
                <a:gd name="connsiteY4" fmla="*/ 1985338 h 6521594"/>
                <a:gd name="connsiteX5" fmla="*/ 5949367 w 6321679"/>
                <a:gd name="connsiteY5" fmla="*/ 1559997 h 6521594"/>
                <a:gd name="connsiteX6" fmla="*/ 5193362 w 6321679"/>
                <a:gd name="connsiteY6" fmla="*/ 986156 h 6521594"/>
                <a:gd name="connsiteX7" fmla="*/ 4150102 w 6321679"/>
                <a:gd name="connsiteY7" fmla="*/ 772850 h 6521594"/>
                <a:gd name="connsiteX8" fmla="*/ 2914861 w 6321679"/>
                <a:gd name="connsiteY8" fmla="*/ 1006637 h 6521594"/>
                <a:gd name="connsiteX9" fmla="*/ 1814073 w 6321679"/>
                <a:gd name="connsiteY9" fmla="*/ 1650163 h 6521594"/>
                <a:gd name="connsiteX10" fmla="*/ 1057412 w 6321679"/>
                <a:gd name="connsiteY10" fmla="*/ 2571657 h 6521594"/>
                <a:gd name="connsiteX11" fmla="*/ 786277 w 6321679"/>
                <a:gd name="connsiteY11" fmla="*/ 3630204 h 6521594"/>
                <a:gd name="connsiteX12" fmla="*/ 1233931 w 6321679"/>
                <a:gd name="connsiteY12" fmla="*/ 4592016 h 6521594"/>
                <a:gd name="connsiteX13" fmla="*/ 1474795 w 6321679"/>
                <a:gd name="connsiteY13" fmla="*/ 4924985 h 6521594"/>
                <a:gd name="connsiteX14" fmla="*/ 2393691 w 6321679"/>
                <a:gd name="connsiteY14" fmla="*/ 5846995 h 6521594"/>
                <a:gd name="connsiteX15" fmla="*/ 3601805 w 6321679"/>
                <a:gd name="connsiteY15" fmla="*/ 6155876 h 6521594"/>
                <a:gd name="connsiteX16" fmla="*/ 4378909 w 6321679"/>
                <a:gd name="connsiteY16" fmla="*/ 5959186 h 6521594"/>
                <a:gd name="connsiteX17" fmla="*/ 5218129 w 6321679"/>
                <a:gd name="connsiteY17" fmla="*/ 5391271 h 6521594"/>
                <a:gd name="connsiteX18" fmla="*/ 5425313 w 6321679"/>
                <a:gd name="connsiteY18" fmla="*/ 5233481 h 6521594"/>
                <a:gd name="connsiteX19" fmla="*/ 6254366 w 6321679"/>
                <a:gd name="connsiteY19" fmla="*/ 4534301 h 6521594"/>
                <a:gd name="connsiteX20" fmla="*/ 6321679 w 6321679"/>
                <a:gd name="connsiteY20" fmla="*/ 4456641 h 6521594"/>
                <a:gd name="connsiteX21" fmla="*/ 6321679 w 6321679"/>
                <a:gd name="connsiteY21" fmla="*/ 5523097 h 6521594"/>
                <a:gd name="connsiteX22" fmla="*/ 6024428 w 6321679"/>
                <a:gd name="connsiteY22" fmla="*/ 5754969 h 6521594"/>
                <a:gd name="connsiteX23" fmla="*/ 5702345 w 6321679"/>
                <a:gd name="connsiteY23" fmla="*/ 6000018 h 6521594"/>
                <a:gd name="connsiteX24" fmla="*/ 4988380 w 6321679"/>
                <a:gd name="connsiteY24" fmla="*/ 6506549 h 6521594"/>
                <a:gd name="connsiteX25" fmla="*/ 4961490 w 6321679"/>
                <a:gd name="connsiteY25" fmla="*/ 6521594 h 6521594"/>
                <a:gd name="connsiteX26" fmla="*/ 2011326 w 6321679"/>
                <a:gd name="connsiteY26" fmla="*/ 6521594 h 6521594"/>
                <a:gd name="connsiteX27" fmla="*/ 1982893 w 6321679"/>
                <a:gd name="connsiteY27" fmla="*/ 6505768 h 6521594"/>
                <a:gd name="connsiteX28" fmla="*/ 824149 w 6321679"/>
                <a:gd name="connsiteY28" fmla="*/ 5358682 h 6521594"/>
                <a:gd name="connsiteX29" fmla="*/ 0 w 6321679"/>
                <a:gd name="connsiteY29" fmla="*/ 3630075 h 6521594"/>
                <a:gd name="connsiteX30" fmla="*/ 4150102 w 6321679"/>
                <a:gd name="connsiteY30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2150195"/>
                  </a:lnTo>
                  <a:lnTo>
                    <a:pt x="6241288" y="1985338"/>
                  </a:lnTo>
                  <a:cubicBezTo>
                    <a:pt x="6156788" y="1831195"/>
                    <a:pt x="6059249" y="1688709"/>
                    <a:pt x="5949367" y="1559997"/>
                  </a:cubicBezTo>
                  <a:cubicBezTo>
                    <a:pt x="5737073" y="1311397"/>
                    <a:pt x="5482843" y="1118314"/>
                    <a:pt x="5193362" y="986156"/>
                  </a:cubicBezTo>
                  <a:cubicBezTo>
                    <a:pt x="4883437" y="844596"/>
                    <a:pt x="4532365" y="772850"/>
                    <a:pt x="4150102" y="772850"/>
                  </a:cubicBezTo>
                  <a:cubicBezTo>
                    <a:pt x="3746218" y="772850"/>
                    <a:pt x="3319008" y="853613"/>
                    <a:pt x="2914861" y="1006637"/>
                  </a:cubicBezTo>
                  <a:cubicBezTo>
                    <a:pt x="2515039" y="1157857"/>
                    <a:pt x="2134350" y="1380438"/>
                    <a:pt x="1814073" y="1650163"/>
                  </a:cubicBezTo>
                  <a:cubicBezTo>
                    <a:pt x="1494190" y="1919502"/>
                    <a:pt x="1232622" y="2238173"/>
                    <a:pt x="1057412" y="2571657"/>
                  </a:cubicBezTo>
                  <a:cubicBezTo>
                    <a:pt x="877486" y="2914158"/>
                    <a:pt x="786277" y="3270313"/>
                    <a:pt x="786277" y="3630204"/>
                  </a:cubicBezTo>
                  <a:cubicBezTo>
                    <a:pt x="786277" y="3974121"/>
                    <a:pt x="923483" y="4173646"/>
                    <a:pt x="1233931" y="4592016"/>
                  </a:cubicBezTo>
                  <a:cubicBezTo>
                    <a:pt x="1311641" y="4696736"/>
                    <a:pt x="1391972" y="4805064"/>
                    <a:pt x="1474795" y="4924985"/>
                  </a:cubicBezTo>
                  <a:cubicBezTo>
                    <a:pt x="1767682" y="5349278"/>
                    <a:pt x="2068172" y="5650948"/>
                    <a:pt x="2393691" y="5846995"/>
                  </a:cubicBezTo>
                  <a:cubicBezTo>
                    <a:pt x="2738735" y="6054891"/>
                    <a:pt x="3133971" y="6155876"/>
                    <a:pt x="3601805" y="6155876"/>
                  </a:cubicBezTo>
                  <a:cubicBezTo>
                    <a:pt x="3867305" y="6155876"/>
                    <a:pt x="4114196" y="6093405"/>
                    <a:pt x="4378909" y="5959186"/>
                  </a:cubicBezTo>
                  <a:cubicBezTo>
                    <a:pt x="4650699" y="5821362"/>
                    <a:pt x="4919737" y="5620421"/>
                    <a:pt x="5218129" y="5391271"/>
                  </a:cubicBezTo>
                  <a:cubicBezTo>
                    <a:pt x="5288107" y="5337558"/>
                    <a:pt x="5357824" y="5284617"/>
                    <a:pt x="5425313" y="5233481"/>
                  </a:cubicBezTo>
                  <a:cubicBezTo>
                    <a:pt x="5739037" y="4995556"/>
                    <a:pt x="6037512" y="4769168"/>
                    <a:pt x="6254366" y="4534301"/>
                  </a:cubicBezTo>
                  <a:lnTo>
                    <a:pt x="6321679" y="4456641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050" name="Picture 2" descr="Start a Franchise With No Money ...">
            <a:extLst>
              <a:ext uri="{FF2B5EF4-FFF2-40B4-BE49-F238E27FC236}">
                <a16:creationId xmlns:a16="http://schemas.microsoft.com/office/drawing/2014/main" id="{C71FD442-7104-C15F-DD5D-BCD5F60418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17437" y="2020337"/>
            <a:ext cx="4142232" cy="2817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hick-fil-A, Inc. (@ChickfilA) / X">
            <a:extLst>
              <a:ext uri="{FF2B5EF4-FFF2-40B4-BE49-F238E27FC236}">
                <a16:creationId xmlns:a16="http://schemas.microsoft.com/office/drawing/2014/main" id="{2D495701-BEFE-00AC-DD53-46F09A1839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8638" y="4869101"/>
            <a:ext cx="1071563" cy="1071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2444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89" name="Rectangle 3088">
            <a:extLst>
              <a:ext uri="{FF2B5EF4-FFF2-40B4-BE49-F238E27FC236}">
                <a16:creationId xmlns:a16="http://schemas.microsoft.com/office/drawing/2014/main" id="{94E4D846-3AFC-4F86-8C35-24B0542A26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Buying a Franchise: What Are You Really Getting?">
            <a:extLst>
              <a:ext uri="{FF2B5EF4-FFF2-40B4-BE49-F238E27FC236}">
                <a16:creationId xmlns:a16="http://schemas.microsoft.com/office/drawing/2014/main" id="{EFCF6754-285D-E6DD-DA90-F978936C3C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00" r="287" b="2677"/>
          <a:stretch/>
        </p:blipFill>
        <p:spPr bwMode="auto">
          <a:xfrm>
            <a:off x="-298784" y="10"/>
            <a:ext cx="866849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91" name="Rectangle 3090">
            <a:extLst>
              <a:ext uri="{FF2B5EF4-FFF2-40B4-BE49-F238E27FC236}">
                <a16:creationId xmlns:a16="http://schemas.microsoft.com/office/drawing/2014/main" id="{284781B9-12CB-45C3-907A-9ED93FF72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435399" y="0"/>
            <a:ext cx="9756601" cy="6858000"/>
          </a:xfrm>
          <a:prstGeom prst="rect">
            <a:avLst/>
          </a:prstGeom>
          <a:gradFill>
            <a:gsLst>
              <a:gs pos="53000">
                <a:schemeClr val="bg1"/>
              </a:gs>
              <a:gs pos="35000">
                <a:schemeClr val="bg1">
                  <a:alpha val="76000"/>
                </a:schemeClr>
              </a:gs>
              <a:gs pos="19000">
                <a:schemeClr val="bg1">
                  <a:alpha val="40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 0"/>
          <p:cNvSpPr>
            <a:spLocks noGrp="1"/>
          </p:cNvSpPr>
          <p:nvPr>
            <p:ph type="title" idx="100" hasCustomPrompt="1"/>
          </p:nvPr>
        </p:nvSpPr>
        <p:spPr>
          <a:xfrm>
            <a:off x="6523892" y="1626546"/>
            <a:ext cx="5185404" cy="77600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4800" dirty="0">
                <a:solidFill>
                  <a:schemeClr val="tx1"/>
                </a:solidFill>
              </a:rPr>
              <a:t>Key Players of</a:t>
            </a:r>
            <a:br>
              <a:rPr lang="en-US" sz="4800" dirty="0">
                <a:solidFill>
                  <a:schemeClr val="tx1"/>
                </a:solidFill>
              </a:rPr>
            </a:br>
            <a:r>
              <a:rPr lang="en-US" sz="4800" dirty="0">
                <a:solidFill>
                  <a:schemeClr val="tx1"/>
                </a:solidFill>
              </a:rPr>
              <a:t> a Franchise</a:t>
            </a:r>
          </a:p>
        </p:txBody>
      </p:sp>
      <p:sp>
        <p:nvSpPr>
          <p:cNvPr id="3093" name="Rectangle 3092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687333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095" name="Rectangle 3094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53018" y="2443480"/>
            <a:ext cx="3218688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0"/>
          <p:cNvSpPr>
            <a:spLocks noGrp="1"/>
          </p:cNvSpPr>
          <p:nvPr>
            <p:ph type="body" idx="101" hasCustomPrompt="1"/>
          </p:nvPr>
        </p:nvSpPr>
        <p:spPr>
          <a:xfrm>
            <a:off x="6141541" y="2766577"/>
            <a:ext cx="5713376" cy="29537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457189" indent="-228600">
              <a:buSzPct val="100000"/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FF0000"/>
                </a:solidFill>
              </a:rPr>
              <a:t>Franchisor</a:t>
            </a:r>
            <a:r>
              <a:rPr lang="en-US" sz="2800" dirty="0">
                <a:solidFill>
                  <a:schemeClr val="tx1"/>
                </a:solidFill>
              </a:rPr>
              <a:t>: The company that owns the overall brand and business model</a:t>
            </a:r>
          </a:p>
          <a:p>
            <a:pPr marL="457189" indent="-228600">
              <a:buSzPct val="100000"/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FF0000"/>
                </a:solidFill>
              </a:rPr>
              <a:t>Franchisee</a:t>
            </a:r>
            <a:r>
              <a:rPr lang="en-US" sz="2800" dirty="0">
                <a:solidFill>
                  <a:schemeClr val="tx1"/>
                </a:solidFill>
              </a:rPr>
              <a:t>: The individual or group that buys the right to open a franchise location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23E547B5-89CF-4EC0-96DE-25771AED07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F0B8CEB-8279-4E5E-A0CE-1FC9F71736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782" y="0"/>
            <a:ext cx="7421217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6599553-AD73-C06F-3A00-719A5E995C1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t="633" r="-2" b="-2"/>
          <a:stretch/>
        </p:blipFill>
        <p:spPr>
          <a:xfrm>
            <a:off x="20" y="10"/>
            <a:ext cx="6901711" cy="6857990"/>
          </a:xfrm>
          <a:custGeom>
            <a:avLst/>
            <a:gdLst/>
            <a:ahLst/>
            <a:cxnLst/>
            <a:rect l="l" t="t" r="r" b="b"/>
            <a:pathLst>
              <a:path w="6901731" h="6858000">
                <a:moveTo>
                  <a:pt x="0" y="0"/>
                </a:moveTo>
                <a:lnTo>
                  <a:pt x="6897896" y="5958"/>
                </a:lnTo>
                <a:lnTo>
                  <a:pt x="6866823" y="62592"/>
                </a:lnTo>
                <a:lnTo>
                  <a:pt x="6901731" y="89476"/>
                </a:lnTo>
                <a:lnTo>
                  <a:pt x="6901731" y="103833"/>
                </a:lnTo>
                <a:lnTo>
                  <a:pt x="6900034" y="110092"/>
                </a:lnTo>
                <a:lnTo>
                  <a:pt x="6901731" y="113679"/>
                </a:lnTo>
                <a:lnTo>
                  <a:pt x="6901731" y="405560"/>
                </a:lnTo>
                <a:lnTo>
                  <a:pt x="6900456" y="429509"/>
                </a:lnTo>
                <a:cubicBezTo>
                  <a:pt x="6892773" y="535647"/>
                  <a:pt x="6878314" y="537918"/>
                  <a:pt x="6886342" y="636808"/>
                </a:cubicBezTo>
                <a:cubicBezTo>
                  <a:pt x="6892506" y="756883"/>
                  <a:pt x="6864504" y="771443"/>
                  <a:pt x="6851784" y="839073"/>
                </a:cubicBezTo>
                <a:cubicBezTo>
                  <a:pt x="6838675" y="892655"/>
                  <a:pt x="6864124" y="961738"/>
                  <a:pt x="6845760" y="994930"/>
                </a:cubicBezTo>
                <a:cubicBezTo>
                  <a:pt x="6833572" y="1024166"/>
                  <a:pt x="6859282" y="1058905"/>
                  <a:pt x="6845601" y="1112932"/>
                </a:cubicBezTo>
                <a:cubicBezTo>
                  <a:pt x="6838700" y="1149910"/>
                  <a:pt x="6829138" y="1151035"/>
                  <a:pt x="6820235" y="1187433"/>
                </a:cubicBezTo>
                <a:cubicBezTo>
                  <a:pt x="6815504" y="1196464"/>
                  <a:pt x="6777707" y="1338549"/>
                  <a:pt x="6759643" y="1337010"/>
                </a:cubicBezTo>
                <a:cubicBezTo>
                  <a:pt x="6737660" y="1337296"/>
                  <a:pt x="6760650" y="1396341"/>
                  <a:pt x="6736375" y="1382272"/>
                </a:cubicBezTo>
                <a:cubicBezTo>
                  <a:pt x="6755741" y="1415836"/>
                  <a:pt x="6714675" y="1414567"/>
                  <a:pt x="6701292" y="1432111"/>
                </a:cubicBezTo>
                <a:cubicBezTo>
                  <a:pt x="6721110" y="1460185"/>
                  <a:pt x="6692106" y="1490815"/>
                  <a:pt x="6686578" y="1518624"/>
                </a:cubicBezTo>
                <a:cubicBezTo>
                  <a:pt x="6682512" y="1567002"/>
                  <a:pt x="6679579" y="1571443"/>
                  <a:pt x="6670824" y="1607743"/>
                </a:cubicBezTo>
                <a:cubicBezTo>
                  <a:pt x="6671133" y="1629590"/>
                  <a:pt x="6663161" y="1656870"/>
                  <a:pt x="6664392" y="1696405"/>
                </a:cubicBezTo>
                <a:cubicBezTo>
                  <a:pt x="6655686" y="1770486"/>
                  <a:pt x="6641938" y="1757082"/>
                  <a:pt x="6642880" y="1812372"/>
                </a:cubicBezTo>
                <a:cubicBezTo>
                  <a:pt x="6638579" y="1872475"/>
                  <a:pt x="6619231" y="1825476"/>
                  <a:pt x="6612547" y="1876437"/>
                </a:cubicBezTo>
                <a:cubicBezTo>
                  <a:pt x="6600695" y="1913834"/>
                  <a:pt x="6591061" y="1923231"/>
                  <a:pt x="6571760" y="1953331"/>
                </a:cubicBezTo>
                <a:cubicBezTo>
                  <a:pt x="6561039" y="1989021"/>
                  <a:pt x="6544090" y="2087896"/>
                  <a:pt x="6520213" y="2096455"/>
                </a:cubicBezTo>
                <a:lnTo>
                  <a:pt x="6492461" y="2188148"/>
                </a:lnTo>
                <a:cubicBezTo>
                  <a:pt x="6504372" y="2211333"/>
                  <a:pt x="6489131" y="2253220"/>
                  <a:pt x="6471854" y="2259117"/>
                </a:cubicBezTo>
                <a:cubicBezTo>
                  <a:pt x="6466151" y="2287829"/>
                  <a:pt x="6440452" y="2301346"/>
                  <a:pt x="6439832" y="2328334"/>
                </a:cubicBezTo>
                <a:cubicBezTo>
                  <a:pt x="6431013" y="2351201"/>
                  <a:pt x="6444250" y="2396409"/>
                  <a:pt x="6425162" y="2408211"/>
                </a:cubicBezTo>
                <a:lnTo>
                  <a:pt x="6417221" y="2427382"/>
                </a:lnTo>
                <a:lnTo>
                  <a:pt x="6425030" y="2464387"/>
                </a:lnTo>
                <a:lnTo>
                  <a:pt x="6406293" y="2472223"/>
                </a:lnTo>
                <a:cubicBezTo>
                  <a:pt x="6406862" y="2477277"/>
                  <a:pt x="6406486" y="2491723"/>
                  <a:pt x="6405400" y="2493547"/>
                </a:cubicBezTo>
                <a:lnTo>
                  <a:pt x="6374829" y="2532070"/>
                </a:lnTo>
                <a:cubicBezTo>
                  <a:pt x="6374597" y="2545374"/>
                  <a:pt x="6360976" y="2563797"/>
                  <a:pt x="6350864" y="2577422"/>
                </a:cubicBezTo>
                <a:cubicBezTo>
                  <a:pt x="6327056" y="2632768"/>
                  <a:pt x="6341262" y="2616275"/>
                  <a:pt x="6329174" y="2663854"/>
                </a:cubicBezTo>
                <a:cubicBezTo>
                  <a:pt x="6326303" y="2703642"/>
                  <a:pt x="6332854" y="2709643"/>
                  <a:pt x="6315095" y="2741507"/>
                </a:cubicBezTo>
                <a:cubicBezTo>
                  <a:pt x="6319921" y="2740191"/>
                  <a:pt x="6321925" y="2742004"/>
                  <a:pt x="6322463" y="2745641"/>
                </a:cubicBezTo>
                <a:cubicBezTo>
                  <a:pt x="6322245" y="2747982"/>
                  <a:pt x="6322027" y="2750323"/>
                  <a:pt x="6321808" y="2752663"/>
                </a:cubicBezTo>
                <a:lnTo>
                  <a:pt x="6314569" y="2756718"/>
                </a:lnTo>
                <a:cubicBezTo>
                  <a:pt x="6289324" y="2773686"/>
                  <a:pt x="6317551" y="2780051"/>
                  <a:pt x="6315211" y="2811618"/>
                </a:cubicBezTo>
                <a:cubicBezTo>
                  <a:pt x="6315620" y="2826627"/>
                  <a:pt x="6296047" y="2885298"/>
                  <a:pt x="6302211" y="2882314"/>
                </a:cubicBezTo>
                <a:lnTo>
                  <a:pt x="6286167" y="2949597"/>
                </a:lnTo>
                <a:cubicBezTo>
                  <a:pt x="6286401" y="2994618"/>
                  <a:pt x="6286615" y="2971464"/>
                  <a:pt x="6287037" y="3008578"/>
                </a:cubicBezTo>
                <a:cubicBezTo>
                  <a:pt x="6293795" y="3029535"/>
                  <a:pt x="6274405" y="3114154"/>
                  <a:pt x="6259150" y="3123139"/>
                </a:cubicBezTo>
                <a:cubicBezTo>
                  <a:pt x="6250085" y="3189063"/>
                  <a:pt x="6269067" y="3151280"/>
                  <a:pt x="6272249" y="3227854"/>
                </a:cubicBezTo>
                <a:cubicBezTo>
                  <a:pt x="6278775" y="3295842"/>
                  <a:pt x="6289216" y="3303765"/>
                  <a:pt x="6292288" y="3378383"/>
                </a:cubicBezTo>
                <a:cubicBezTo>
                  <a:pt x="6303894" y="3395995"/>
                  <a:pt x="6287498" y="3432581"/>
                  <a:pt x="6288328" y="3459618"/>
                </a:cubicBezTo>
                <a:cubicBezTo>
                  <a:pt x="6289158" y="3486653"/>
                  <a:pt x="6299937" y="3538735"/>
                  <a:pt x="6297272" y="3540603"/>
                </a:cubicBezTo>
                <a:cubicBezTo>
                  <a:pt x="6296849" y="3577379"/>
                  <a:pt x="6294184" y="3587943"/>
                  <a:pt x="6291001" y="3638374"/>
                </a:cubicBezTo>
                <a:cubicBezTo>
                  <a:pt x="6283026" y="3666794"/>
                  <a:pt x="6265833" y="3731744"/>
                  <a:pt x="6283592" y="3763609"/>
                </a:cubicBezTo>
                <a:cubicBezTo>
                  <a:pt x="6264286" y="3758340"/>
                  <a:pt x="6290177" y="3803150"/>
                  <a:pt x="6274068" y="3814506"/>
                </a:cubicBezTo>
                <a:cubicBezTo>
                  <a:pt x="6260645" y="3821643"/>
                  <a:pt x="6265372" y="3836902"/>
                  <a:pt x="6262850" y="3850454"/>
                </a:cubicBezTo>
                <a:cubicBezTo>
                  <a:pt x="6250418" y="3863479"/>
                  <a:pt x="6250660" y="3955243"/>
                  <a:pt x="6257357" y="3975474"/>
                </a:cubicBezTo>
                <a:cubicBezTo>
                  <a:pt x="6245091" y="4036737"/>
                  <a:pt x="6237535" y="4029237"/>
                  <a:pt x="6257889" y="4073155"/>
                </a:cubicBezTo>
                <a:cubicBezTo>
                  <a:pt x="6259272" y="4085906"/>
                  <a:pt x="6239882" y="4116397"/>
                  <a:pt x="6237441" y="4126638"/>
                </a:cubicBezTo>
                <a:lnTo>
                  <a:pt x="6245587" y="4172738"/>
                </a:lnTo>
                <a:lnTo>
                  <a:pt x="6235772" y="4176721"/>
                </a:lnTo>
                <a:lnTo>
                  <a:pt x="6233287" y="4195136"/>
                </a:lnTo>
                <a:lnTo>
                  <a:pt x="6234619" y="4280850"/>
                </a:lnTo>
                <a:cubicBezTo>
                  <a:pt x="6239453" y="4320763"/>
                  <a:pt x="6223309" y="4337596"/>
                  <a:pt x="6219318" y="4402526"/>
                </a:cubicBezTo>
                <a:cubicBezTo>
                  <a:pt x="6205466" y="4516209"/>
                  <a:pt x="6216183" y="4588729"/>
                  <a:pt x="6216810" y="4651172"/>
                </a:cubicBezTo>
                <a:cubicBezTo>
                  <a:pt x="6217673" y="4756959"/>
                  <a:pt x="6228654" y="4824005"/>
                  <a:pt x="6225945" y="4916779"/>
                </a:cubicBezTo>
                <a:cubicBezTo>
                  <a:pt x="6217032" y="4993010"/>
                  <a:pt x="6264271" y="4984591"/>
                  <a:pt x="6230174" y="5051379"/>
                </a:cubicBezTo>
                <a:cubicBezTo>
                  <a:pt x="6235713" y="5056951"/>
                  <a:pt x="6239420" y="5163714"/>
                  <a:pt x="6242600" y="5170879"/>
                </a:cubicBezTo>
                <a:lnTo>
                  <a:pt x="6235996" y="5216428"/>
                </a:lnTo>
                <a:lnTo>
                  <a:pt x="6214638" y="5285298"/>
                </a:lnTo>
                <a:cubicBezTo>
                  <a:pt x="6211392" y="5297492"/>
                  <a:pt x="6225576" y="5312063"/>
                  <a:pt x="6228432" y="5317696"/>
                </a:cubicBezTo>
                <a:lnTo>
                  <a:pt x="6246496" y="5398787"/>
                </a:lnTo>
                <a:lnTo>
                  <a:pt x="6244793" y="5399530"/>
                </a:lnTo>
                <a:lnTo>
                  <a:pt x="6241695" y="5406948"/>
                </a:lnTo>
                <a:lnTo>
                  <a:pt x="6267461" y="5499413"/>
                </a:lnTo>
                <a:cubicBezTo>
                  <a:pt x="6285387" y="5533848"/>
                  <a:pt x="6284888" y="5550029"/>
                  <a:pt x="6295987" y="5582659"/>
                </a:cubicBezTo>
                <a:cubicBezTo>
                  <a:pt x="6311253" y="5681724"/>
                  <a:pt x="6295439" y="5695558"/>
                  <a:pt x="6364803" y="5784263"/>
                </a:cubicBezTo>
                <a:cubicBezTo>
                  <a:pt x="6379348" y="5818651"/>
                  <a:pt x="6412475" y="5906802"/>
                  <a:pt x="6423050" y="5922637"/>
                </a:cubicBezTo>
                <a:cubicBezTo>
                  <a:pt x="6445210" y="5973612"/>
                  <a:pt x="6468179" y="6023873"/>
                  <a:pt x="6497767" y="6090108"/>
                </a:cubicBezTo>
                <a:cubicBezTo>
                  <a:pt x="6571895" y="6150548"/>
                  <a:pt x="6572491" y="6236583"/>
                  <a:pt x="6606710" y="6281543"/>
                </a:cubicBezTo>
                <a:cubicBezTo>
                  <a:pt x="6633675" y="6335892"/>
                  <a:pt x="6654357" y="6388782"/>
                  <a:pt x="6667540" y="6443715"/>
                </a:cubicBezTo>
                <a:cubicBezTo>
                  <a:pt x="6685192" y="6466826"/>
                  <a:pt x="6650500" y="6508701"/>
                  <a:pt x="6659722" y="6550105"/>
                </a:cubicBezTo>
                <a:cubicBezTo>
                  <a:pt x="6665926" y="6645044"/>
                  <a:pt x="6669126" y="6627536"/>
                  <a:pt x="6671805" y="6687397"/>
                </a:cubicBezTo>
                <a:cubicBezTo>
                  <a:pt x="6682671" y="6733683"/>
                  <a:pt x="6665210" y="6772117"/>
                  <a:pt x="6669658" y="6806602"/>
                </a:cubicBezTo>
                <a:cubicBezTo>
                  <a:pt x="6661174" y="6812658"/>
                  <a:pt x="6667097" y="6831470"/>
                  <a:pt x="6675783" y="6850325"/>
                </a:cubicBezTo>
                <a:lnTo>
                  <a:pt x="6679704" y="6858000"/>
                </a:lnTo>
                <a:lnTo>
                  <a:pt x="4532241" y="6858000"/>
                </a:lnTo>
                <a:lnTo>
                  <a:pt x="1208596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6" name="Text 0">
            <a:extLst>
              <a:ext uri="{FF2B5EF4-FFF2-40B4-BE49-F238E27FC236}">
                <a16:creationId xmlns:a16="http://schemas.microsoft.com/office/drawing/2014/main" id="{B3EEB48F-8FBE-4B71-F0F7-80A4CF89DE38}"/>
              </a:ext>
            </a:extLst>
          </p:cNvPr>
          <p:cNvSpPr>
            <a:spLocks noGrp="1"/>
          </p:cNvSpPr>
          <p:nvPr/>
        </p:nvSpPr>
        <p:spPr>
          <a:xfrm>
            <a:off x="6742973" y="742950"/>
            <a:ext cx="4929520" cy="9144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ctr" defTabSz="914400" rtl="0" eaLnBrk="1" latinLnBrk="0" hangingPunct="1">
              <a:spcBef>
                <a:spcPct val="0"/>
              </a:spcBef>
              <a:buNone/>
              <a:defRPr lang="en-US" sz="2400" kern="1200" dirty="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indent="0">
              <a:buNone/>
            </a:pPr>
            <a:r>
              <a:rPr lang="en-US" sz="4400" dirty="0">
                <a:solidFill>
                  <a:srgbClr val="000000"/>
                </a:solidFill>
              </a:rPr>
              <a:t>How Does a Franchise Work?</a:t>
            </a:r>
            <a:endParaRPr lang="en-US" sz="4400" dirty="0"/>
          </a:p>
        </p:txBody>
      </p:sp>
      <p:sp>
        <p:nvSpPr>
          <p:cNvPr id="7" name="Text 0">
            <a:extLst>
              <a:ext uri="{FF2B5EF4-FFF2-40B4-BE49-F238E27FC236}">
                <a16:creationId xmlns:a16="http://schemas.microsoft.com/office/drawing/2014/main" id="{2C2EA607-B74D-8351-D331-AA2EDBFD8D6E}"/>
              </a:ext>
            </a:extLst>
          </p:cNvPr>
          <p:cNvSpPr>
            <a:spLocks noGrp="1"/>
          </p:cNvSpPr>
          <p:nvPr/>
        </p:nvSpPr>
        <p:spPr>
          <a:xfrm>
            <a:off x="6986792" y="2400299"/>
            <a:ext cx="4929520" cy="41148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en-US" sz="180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SzPct val="100000"/>
              <a:buChar char="•"/>
            </a:pPr>
            <a:r>
              <a:rPr lang="en-US" sz="2800" dirty="0">
                <a:solidFill>
                  <a:srgbClr val="000000"/>
                </a:solidFill>
              </a:rPr>
              <a:t>Franchisor provides:</a:t>
            </a:r>
            <a:endParaRPr lang="en-US" sz="2800" dirty="0"/>
          </a:p>
          <a:p>
            <a:pPr marL="685800" lvl="1" indent="-342900">
              <a:buSzPct val="100000"/>
              <a:buChar char="•"/>
            </a:pPr>
            <a:r>
              <a:rPr lang="en-US" dirty="0">
                <a:solidFill>
                  <a:srgbClr val="000000"/>
                </a:solidFill>
              </a:rPr>
              <a:t>Brand name</a:t>
            </a:r>
            <a:endParaRPr lang="en-US" dirty="0"/>
          </a:p>
          <a:p>
            <a:pPr marL="685800" lvl="1" indent="-342900">
              <a:buSzPct val="100000"/>
              <a:buChar char="•"/>
            </a:pPr>
            <a:r>
              <a:rPr lang="en-US" dirty="0">
                <a:solidFill>
                  <a:srgbClr val="000000"/>
                </a:solidFill>
              </a:rPr>
              <a:t>Business model</a:t>
            </a:r>
            <a:endParaRPr lang="en-US" dirty="0"/>
          </a:p>
          <a:p>
            <a:pPr marL="685800" lvl="1" indent="-342900">
              <a:buSzPct val="100000"/>
              <a:buChar char="•"/>
            </a:pPr>
            <a:r>
              <a:rPr lang="en-US" dirty="0">
                <a:solidFill>
                  <a:srgbClr val="000000"/>
                </a:solidFill>
              </a:rPr>
              <a:t>Training and support</a:t>
            </a:r>
            <a:endParaRPr lang="en-US" dirty="0"/>
          </a:p>
          <a:p>
            <a:pPr marL="342900" indent="-342900">
              <a:buSzPct val="100000"/>
              <a:buChar char="•"/>
            </a:pPr>
            <a:r>
              <a:rPr lang="en-US" sz="2800" dirty="0">
                <a:solidFill>
                  <a:srgbClr val="000000"/>
                </a:solidFill>
              </a:rPr>
              <a:t>Franchisee provides:</a:t>
            </a:r>
            <a:endParaRPr lang="en-US" sz="2800" dirty="0"/>
          </a:p>
          <a:p>
            <a:pPr marL="685800" lvl="1" indent="-342900">
              <a:buSzPct val="100000"/>
              <a:buChar char="•"/>
            </a:pPr>
            <a:r>
              <a:rPr lang="en-US" dirty="0">
                <a:solidFill>
                  <a:srgbClr val="000000"/>
                </a:solidFill>
              </a:rPr>
              <a:t>Initial investment</a:t>
            </a:r>
            <a:endParaRPr lang="en-US" dirty="0"/>
          </a:p>
          <a:p>
            <a:pPr marL="685800" lvl="1" indent="-342900">
              <a:buSzPct val="100000"/>
              <a:buChar char="•"/>
            </a:pPr>
            <a:r>
              <a:rPr lang="en-US" dirty="0">
                <a:solidFill>
                  <a:srgbClr val="000000"/>
                </a:solidFill>
              </a:rPr>
              <a:t>Ongoing fees</a:t>
            </a:r>
            <a:endParaRPr lang="en-US" dirty="0"/>
          </a:p>
          <a:p>
            <a:pPr marL="685800" lvl="1" indent="-342900">
              <a:buSzPct val="100000"/>
              <a:buChar char="•"/>
            </a:pPr>
            <a:r>
              <a:rPr lang="en-US" dirty="0">
                <a:solidFill>
                  <a:srgbClr val="000000"/>
                </a:solidFill>
              </a:rPr>
              <a:t>Day-to-day management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655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000"/>
                            </p:stCondLst>
                            <p:childTnLst>
                              <p:par>
                                <p:cTn id="5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4">
            <a:extLst>
              <a:ext uri="{FF2B5EF4-FFF2-40B4-BE49-F238E27FC236}">
                <a16:creationId xmlns:a16="http://schemas.microsoft.com/office/drawing/2014/main" id="{3BFDE040-CE37-8D40-B244-C71C9AAE4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406" y="1335611"/>
            <a:ext cx="6250353" cy="3512848"/>
          </a:xfrm>
        </p:spPr>
        <p:txBody>
          <a:bodyPr>
            <a:normAutofit/>
          </a:bodyPr>
          <a:lstStyle/>
          <a:p>
            <a:pPr marL="0" indent="0" algn="ctr">
              <a:buNone/>
              <a:defRPr/>
            </a:pPr>
            <a:r>
              <a:rPr lang="en-US" sz="3200" dirty="0">
                <a:latin typeface="+mj-lt"/>
                <a:ea typeface="MS PGothic" charset="0"/>
                <a:cs typeface="Calibri" panose="020F0502020204030204" pitchFamily="34" charset="0"/>
              </a:rPr>
              <a:t>While franchises are usually associated with restaurants, any kind of business can be operated as a franchise. Some examples are: </a:t>
            </a:r>
          </a:p>
          <a:p>
            <a:pPr marL="0" indent="0" algn="ctr">
              <a:buNone/>
              <a:defRPr/>
            </a:pPr>
            <a:endParaRPr lang="en-US" sz="3200" dirty="0">
              <a:latin typeface="+mj-lt"/>
              <a:ea typeface="MS PGothic" charset="0"/>
              <a:cs typeface="Calibri" panose="020F050202020403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2CBB09E-7C2D-78A1-5C1B-D0C94C12DA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r="39681"/>
          <a:stretch/>
        </p:blipFill>
        <p:spPr>
          <a:xfrm>
            <a:off x="6452759" y="1451444"/>
            <a:ext cx="5379549" cy="385240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E9E5868-DDB0-8E2A-98D3-6EF523843338}"/>
              </a:ext>
            </a:extLst>
          </p:cNvPr>
          <p:cNvSpPr txBox="1"/>
          <p:nvPr/>
        </p:nvSpPr>
        <p:spPr>
          <a:xfrm>
            <a:off x="359692" y="3377645"/>
            <a:ext cx="609306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00100" lvl="1" indent="-342900">
              <a:buSzPct val="100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</a:rPr>
              <a:t>Fast Food: McDonald's, Subway, Burger King</a:t>
            </a:r>
            <a:endParaRPr lang="en-US" sz="2800" dirty="0"/>
          </a:p>
          <a:p>
            <a:pPr marL="800100" lvl="1" indent="-342900">
              <a:buSzPct val="100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</a:rPr>
              <a:t>Retail: 7-Eleven, The UPS Store</a:t>
            </a:r>
            <a:endParaRPr lang="en-US" sz="2800" dirty="0"/>
          </a:p>
          <a:p>
            <a:pPr marL="800100" lvl="1" indent="-342900">
              <a:buSzPct val="100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</a:rPr>
              <a:t>Hotels: Marriott, Hilton</a:t>
            </a:r>
            <a:endParaRPr lang="en-US" sz="2800" dirty="0"/>
          </a:p>
          <a:p>
            <a:pPr marL="800100" lvl="1" indent="-342900">
              <a:buSzPct val="100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</a:rPr>
              <a:t>Services: H&amp;R Block, Jiffy Lube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36487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13619</TotalTime>
  <Words>340</Words>
  <Application>Microsoft Office PowerPoint</Application>
  <PresentationFormat>Widescreen</PresentationFormat>
  <Paragraphs>47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MS PGothic</vt:lpstr>
      <vt:lpstr>Arial</vt:lpstr>
      <vt:lpstr>Calibri</vt:lpstr>
      <vt:lpstr>Calibri Light</vt:lpstr>
      <vt:lpstr>Office Theme</vt:lpstr>
      <vt:lpstr>Franchise as Another Form of Ownership</vt:lpstr>
      <vt:lpstr>PowerPoint Presentation</vt:lpstr>
      <vt:lpstr>PowerPoint Presentation</vt:lpstr>
      <vt:lpstr>Table Talk Activity </vt:lpstr>
      <vt:lpstr>PowerPoint Presentation</vt:lpstr>
      <vt:lpstr>PowerPoint Presentation</vt:lpstr>
      <vt:lpstr>Key Players of  a Franchise</vt:lpstr>
      <vt:lpstr>PowerPoint Presentation</vt:lpstr>
      <vt:lpstr>PowerPoint Presentation</vt:lpstr>
      <vt:lpstr>McDonald’s as a Franchise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Accounting</dc:title>
  <dc:creator>Microsoft Office User</dc:creator>
  <cp:lastModifiedBy>Cassie Vetter</cp:lastModifiedBy>
  <cp:revision>194</cp:revision>
  <dcterms:created xsi:type="dcterms:W3CDTF">2023-04-17T18:10:03Z</dcterms:created>
  <dcterms:modified xsi:type="dcterms:W3CDTF">2026-03-17T14:46:15Z</dcterms:modified>
</cp:coreProperties>
</file>